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81" r:id="rId2"/>
    <p:sldId id="269" r:id="rId3"/>
    <p:sldId id="270" r:id="rId4"/>
    <p:sldId id="283" r:id="rId5"/>
    <p:sldId id="284" r:id="rId6"/>
    <p:sldId id="285" r:id="rId7"/>
    <p:sldId id="286" r:id="rId8"/>
    <p:sldId id="272" r:id="rId9"/>
    <p:sldId id="271" r:id="rId10"/>
    <p:sldId id="275" r:id="rId11"/>
    <p:sldId id="274" r:id="rId12"/>
    <p:sldId id="287" r:id="rId13"/>
    <p:sldId id="280" r:id="rId14"/>
    <p:sldId id="282" r:id="rId15"/>
    <p:sldId id="279" r:id="rId16"/>
    <p:sldId id="260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ECFF"/>
    <a:srgbClr val="993300"/>
    <a:srgbClr val="9935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2475" autoAdjust="0"/>
  </p:normalViewPr>
  <p:slideViewPr>
    <p:cSldViewPr snapToGrid="0" showGuides="1">
      <p:cViewPr varScale="1">
        <p:scale>
          <a:sx n="102" d="100"/>
          <a:sy n="102" d="100"/>
        </p:scale>
        <p:origin x="132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5.01.00.07%20&#1044;&#1080;&#1085;&#1072;&#1084;&#1080;&#1082;&#1072;%20&#1087;&#1086;&#1089;&#1090;&#1086;&#1103;&#1085;&#1085;&#1086;&#1075;&#1086;%20&#1085;&#1072;&#1089;&#1077;&#1083;&#1077;&#1085;&#1080;&#1103;.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88;&#1086;&#1089;&#1090;%20&#1090;&#1077;&#1084;&#1087;&#1077;&#1088;&#1072;&#1090;&#1091;&#1088;&#1099;%20&#1074;&#1086;&#1079;&#1076;&#1091;&#1093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изменения численности населения, млн. чел.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'[5.01.00.07 Динамика постоянного населения..XLS]динамика  пост населения'!$C$15</c:f>
              <c:strCache>
                <c:ptCount val="1"/>
                <c:pt idx="0">
                  <c:v>Динамика изменения численности населения,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'[5.01.00.07 Динамика постоянного населения..XLS]динамика  пост населения'!$D$14:$I$14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'[5.01.00.07 Динамика постоянного населения..XLS]динамика  пост населения'!$D$15:$I$15</c:f>
              <c:numCache>
                <c:formatCode>#\ ##0.0</c:formatCode>
                <c:ptCount val="6"/>
                <c:pt idx="0">
                  <c:v>5.6631</c:v>
                </c:pt>
                <c:pt idx="1">
                  <c:v>5.7766000000000002</c:v>
                </c:pt>
                <c:pt idx="2">
                  <c:v>5.8951000000000002</c:v>
                </c:pt>
                <c:pt idx="3">
                  <c:v>6.0194999999999999</c:v>
                </c:pt>
                <c:pt idx="4">
                  <c:v>6.1402000000000001</c:v>
                </c:pt>
                <c:pt idx="5">
                  <c:v>6.2569999999999997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3-41CF-A686-076FB1C27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9042911"/>
        <c:axId val="1469040831"/>
        <c:axId val="0"/>
      </c:bar3DChart>
      <c:catAx>
        <c:axId val="1469042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9040831"/>
        <c:crosses val="autoZero"/>
        <c:auto val="1"/>
        <c:lblAlgn val="ctr"/>
        <c:lblOffset val="100"/>
        <c:noMultiLvlLbl val="0"/>
      </c:catAx>
      <c:valAx>
        <c:axId val="146904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чел.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904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Изменение температуры воздуха по областям Кыргызской Республики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459709088875306"/>
          <c:y val="0.21372781065088758"/>
          <c:w val="0.87018220895903997"/>
          <c:h val="0.53831089161192125"/>
        </c:manualLayout>
      </c:layout>
      <c:lineChart>
        <c:grouping val="standard"/>
        <c:varyColors val="0"/>
        <c:ser>
          <c:idx val="0"/>
          <c:order val="0"/>
          <c:tx>
            <c:strRef>
              <c:f>'[рост температуры воздуха.xlsx]Лист1'!$A$2</c:f>
              <c:strCache>
                <c:ptCount val="1"/>
                <c:pt idx="0">
                  <c:v>1961-1990, базовый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'[рост температуры воздуха.xlsx]Лист1'!$B$10:$H$10</c:f>
              <c:strCache>
                <c:ptCount val="7"/>
                <c:pt idx="0">
                  <c:v>Баткенская</c:v>
                </c:pt>
                <c:pt idx="1">
                  <c:v>Ошская</c:v>
                </c:pt>
                <c:pt idx="2">
                  <c:v>Дж-Абадская</c:v>
                </c:pt>
                <c:pt idx="3">
                  <c:v>Таласская</c:v>
                </c:pt>
                <c:pt idx="4">
                  <c:v>Чуйская</c:v>
                </c:pt>
                <c:pt idx="5">
                  <c:v>И-Кульская</c:v>
                </c:pt>
                <c:pt idx="6">
                  <c:v>Нарынская</c:v>
                </c:pt>
              </c:strCache>
            </c:strRef>
          </c:cat>
          <c:val>
            <c:numRef>
              <c:f>'[рост температуры воздуха.xlsx]Лист1'!$B$6:$H$6</c:f>
              <c:numCache>
                <c:formatCode>General</c:formatCode>
                <c:ptCount val="7"/>
                <c:pt idx="0">
                  <c:v>9.4499999999999993</c:v>
                </c:pt>
                <c:pt idx="1">
                  <c:v>6.32</c:v>
                </c:pt>
                <c:pt idx="2">
                  <c:v>8.11</c:v>
                </c:pt>
                <c:pt idx="3">
                  <c:v>6.13</c:v>
                </c:pt>
                <c:pt idx="4">
                  <c:v>5.1100000000000003</c:v>
                </c:pt>
                <c:pt idx="5">
                  <c:v>3.04</c:v>
                </c:pt>
                <c:pt idx="6">
                  <c:v>-0.34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7-45B0-80D4-4425FC3E4040}"/>
            </c:ext>
          </c:extLst>
        </c:ser>
        <c:ser>
          <c:idx val="1"/>
          <c:order val="1"/>
          <c:tx>
            <c:strRef>
              <c:f>'[рост температуры воздуха.xlsx]Лист1'!$A$3</c:f>
              <c:strCache>
                <c:ptCount val="1"/>
                <c:pt idx="0">
                  <c:v>1991-2010, современный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'[рост температуры воздуха.xlsx]Лист1'!$B$10:$H$10</c:f>
              <c:strCache>
                <c:ptCount val="7"/>
                <c:pt idx="0">
                  <c:v>Баткенская</c:v>
                </c:pt>
                <c:pt idx="1">
                  <c:v>Ошская</c:v>
                </c:pt>
                <c:pt idx="2">
                  <c:v>Дж-Абадская</c:v>
                </c:pt>
                <c:pt idx="3">
                  <c:v>Таласская</c:v>
                </c:pt>
                <c:pt idx="4">
                  <c:v>Чуйская</c:v>
                </c:pt>
                <c:pt idx="5">
                  <c:v>И-Кульская</c:v>
                </c:pt>
                <c:pt idx="6">
                  <c:v>Нарынская</c:v>
                </c:pt>
              </c:strCache>
            </c:strRef>
          </c:cat>
          <c:val>
            <c:numRef>
              <c:f>'[рост температуры воздуха.xlsx]Лист1'!$B$7:$H$7</c:f>
              <c:numCache>
                <c:formatCode>General</c:formatCode>
                <c:ptCount val="7"/>
                <c:pt idx="0">
                  <c:v>10.1</c:v>
                </c:pt>
                <c:pt idx="1">
                  <c:v>7.16</c:v>
                </c:pt>
                <c:pt idx="2">
                  <c:v>9</c:v>
                </c:pt>
                <c:pt idx="3">
                  <c:v>6.66</c:v>
                </c:pt>
                <c:pt idx="4">
                  <c:v>5.65</c:v>
                </c:pt>
                <c:pt idx="5">
                  <c:v>3.36</c:v>
                </c:pt>
                <c:pt idx="6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7-45B0-80D4-4425FC3E4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001184"/>
        <c:axId val="273000768"/>
      </c:lineChart>
      <c:catAx>
        <c:axId val="2730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3000768"/>
        <c:crosses val="autoZero"/>
        <c:auto val="1"/>
        <c:lblAlgn val="ctr"/>
        <c:lblOffset val="100"/>
        <c:noMultiLvlLbl val="0"/>
      </c:catAx>
      <c:valAx>
        <c:axId val="2730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Т град.С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300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233384069000486E-2"/>
          <c:y val="0.51859913960459081"/>
          <c:w val="0.85601019525738475"/>
          <c:h val="0.12130270698411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4BF32-48D1-4A69-8603-80CE10CA04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25758-B032-4ABC-A6CA-E264254EA737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Водная безопасность страны:</a:t>
          </a:r>
          <a:endParaRPr lang="ru-RU">
            <a:solidFill>
              <a:schemeClr val="tx1"/>
            </a:solidFill>
          </a:endParaRPr>
        </a:p>
      </dgm:t>
    </dgm:pt>
    <dgm:pt modelId="{7962B947-5DAF-46C8-BFE9-4F180E93FA61}" type="parTrans" cxnId="{814A9E09-5481-4DA3-A68C-D8EF28CE23EA}">
      <dgm:prSet/>
      <dgm:spPr/>
      <dgm:t>
        <a:bodyPr/>
        <a:lstStyle/>
        <a:p>
          <a:endParaRPr lang="ru-RU"/>
        </a:p>
      </dgm:t>
    </dgm:pt>
    <dgm:pt modelId="{BB593EDF-7D79-4AB2-AF7C-F064209A3B9B}" type="sibTrans" cxnId="{814A9E09-5481-4DA3-A68C-D8EF28CE23EA}">
      <dgm:prSet/>
      <dgm:spPr/>
      <dgm:t>
        <a:bodyPr/>
        <a:lstStyle/>
        <a:p>
          <a:endParaRPr lang="ru-RU"/>
        </a:p>
      </dgm:t>
    </dgm:pt>
    <dgm:pt modelId="{EF046B33-2E22-44D1-B0E0-2EB7C9D850EC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Вода для жизни;</a:t>
          </a:r>
          <a:endParaRPr lang="ru-RU" dirty="0">
            <a:solidFill>
              <a:schemeClr val="tx1"/>
            </a:solidFill>
          </a:endParaRPr>
        </a:p>
      </dgm:t>
    </dgm:pt>
    <dgm:pt modelId="{9D97AFE1-414B-440A-BD88-812455C3EF39}" type="parTrans" cxnId="{056EEE8D-8EE7-4BAF-ACAF-85C47D0372D4}">
      <dgm:prSet/>
      <dgm:spPr/>
      <dgm:t>
        <a:bodyPr/>
        <a:lstStyle/>
        <a:p>
          <a:endParaRPr lang="ru-RU"/>
        </a:p>
      </dgm:t>
    </dgm:pt>
    <dgm:pt modelId="{71DF1AC2-5830-402B-847B-CD34D52A7F3F}" type="sibTrans" cxnId="{056EEE8D-8EE7-4BAF-ACAF-85C47D0372D4}">
      <dgm:prSet/>
      <dgm:spPr/>
      <dgm:t>
        <a:bodyPr/>
        <a:lstStyle/>
        <a:p>
          <a:endParaRPr lang="ru-RU"/>
        </a:p>
      </dgm:t>
    </dgm:pt>
    <dgm:pt modelId="{DF8796C5-22E0-4AFA-9406-2294CA877990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Вода для развития.</a:t>
          </a:r>
          <a:endParaRPr lang="ru-RU" dirty="0">
            <a:solidFill>
              <a:schemeClr val="tx1"/>
            </a:solidFill>
          </a:endParaRPr>
        </a:p>
      </dgm:t>
    </dgm:pt>
    <dgm:pt modelId="{04896A0D-BCBC-49FA-87DB-D13C50337A31}" type="parTrans" cxnId="{E2AC4A09-C9DF-4E54-8F7C-268813891975}">
      <dgm:prSet/>
      <dgm:spPr/>
      <dgm:t>
        <a:bodyPr/>
        <a:lstStyle/>
        <a:p>
          <a:endParaRPr lang="ru-RU"/>
        </a:p>
      </dgm:t>
    </dgm:pt>
    <dgm:pt modelId="{AF7A8103-704B-4692-A232-61E7F503C082}" type="sibTrans" cxnId="{E2AC4A09-C9DF-4E54-8F7C-268813891975}">
      <dgm:prSet/>
      <dgm:spPr/>
      <dgm:t>
        <a:bodyPr/>
        <a:lstStyle/>
        <a:p>
          <a:endParaRPr lang="ru-RU"/>
        </a:p>
      </dgm:t>
    </dgm:pt>
    <dgm:pt modelId="{FB807A46-1591-4373-9F87-769814CA7A3D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Продовольственная безопасность;</a:t>
          </a:r>
          <a:endParaRPr lang="ru-RU" dirty="0">
            <a:solidFill>
              <a:schemeClr val="tx1"/>
            </a:solidFill>
          </a:endParaRPr>
        </a:p>
      </dgm:t>
    </dgm:pt>
    <dgm:pt modelId="{6AC0BD5E-4175-4286-833F-840B9F425D63}" type="parTrans" cxnId="{A52A93FB-9106-43DE-8A44-87C3C985DE57}">
      <dgm:prSet/>
      <dgm:spPr/>
      <dgm:t>
        <a:bodyPr/>
        <a:lstStyle/>
        <a:p>
          <a:endParaRPr lang="ru-RU"/>
        </a:p>
      </dgm:t>
    </dgm:pt>
    <dgm:pt modelId="{EDB5DD09-778D-4BFD-A3E8-BA061C2C716E}" type="sibTrans" cxnId="{A52A93FB-9106-43DE-8A44-87C3C985DE57}">
      <dgm:prSet/>
      <dgm:spPr/>
      <dgm:t>
        <a:bodyPr/>
        <a:lstStyle/>
        <a:p>
          <a:endParaRPr lang="ru-RU"/>
        </a:p>
      </dgm:t>
    </dgm:pt>
    <dgm:pt modelId="{50D3CEDA-331D-4FFC-AC5B-244C8329BB6C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Энергетическая безопасность;</a:t>
          </a:r>
          <a:endParaRPr lang="ru-RU">
            <a:solidFill>
              <a:schemeClr val="tx1"/>
            </a:solidFill>
          </a:endParaRPr>
        </a:p>
      </dgm:t>
    </dgm:pt>
    <dgm:pt modelId="{F4AF910D-1914-4C7F-9D64-7FF6747BFDB5}" type="parTrans" cxnId="{15D056DC-2EE7-42DB-864C-7E07DA33D8BE}">
      <dgm:prSet/>
      <dgm:spPr/>
      <dgm:t>
        <a:bodyPr/>
        <a:lstStyle/>
        <a:p>
          <a:endParaRPr lang="ru-RU"/>
        </a:p>
      </dgm:t>
    </dgm:pt>
    <dgm:pt modelId="{93089E67-0DCA-4241-B228-0881DD1C9C9B}" type="sibTrans" cxnId="{15D056DC-2EE7-42DB-864C-7E07DA33D8BE}">
      <dgm:prSet/>
      <dgm:spPr/>
      <dgm:t>
        <a:bodyPr/>
        <a:lstStyle/>
        <a:p>
          <a:endParaRPr lang="ru-RU"/>
        </a:p>
      </dgm:t>
    </dgm:pt>
    <dgm:pt modelId="{BA691661-3589-49DE-A7F3-30BA0B4B576F}">
      <dgm:prSet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Экологическая безопасность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AD6B0BE1-EBCA-4150-B947-B8F959EB343C}" type="parTrans" cxnId="{C3EA6BBE-4E33-4C50-B8D7-C882F7E53615}">
      <dgm:prSet/>
      <dgm:spPr/>
      <dgm:t>
        <a:bodyPr/>
        <a:lstStyle/>
        <a:p>
          <a:endParaRPr lang="ru-RU"/>
        </a:p>
      </dgm:t>
    </dgm:pt>
    <dgm:pt modelId="{60B96E27-3542-4B15-B328-82E60035A12B}" type="sibTrans" cxnId="{C3EA6BBE-4E33-4C50-B8D7-C882F7E53615}">
      <dgm:prSet/>
      <dgm:spPr/>
      <dgm:t>
        <a:bodyPr/>
        <a:lstStyle/>
        <a:p>
          <a:endParaRPr lang="ru-RU"/>
        </a:p>
      </dgm:t>
    </dgm:pt>
    <dgm:pt modelId="{8EAC7644-1027-459D-B1D3-E150C6FB8FDE}" type="pres">
      <dgm:prSet presAssocID="{D724BF32-48D1-4A69-8603-80CE10CA0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9337C-01EB-4DCC-B96E-CAB28B852232}" type="pres">
      <dgm:prSet presAssocID="{60E25758-B032-4ABC-A6CA-E264254EA73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2890-5FA3-4C56-9F3E-25E04502196F}" type="pres">
      <dgm:prSet presAssocID="{BB593EDF-7D79-4AB2-AF7C-F064209A3B9B}" presName="spacer" presStyleCnt="0"/>
      <dgm:spPr/>
    </dgm:pt>
    <dgm:pt modelId="{E890ADA9-6193-4B92-A1C7-25234ED40926}" type="pres">
      <dgm:prSet presAssocID="{EF046B33-2E22-44D1-B0E0-2EB7C9D850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A746-D839-40F2-94D7-11BF9A101DDD}" type="pres">
      <dgm:prSet presAssocID="{71DF1AC2-5830-402B-847B-CD34D52A7F3F}" presName="spacer" presStyleCnt="0"/>
      <dgm:spPr/>
    </dgm:pt>
    <dgm:pt modelId="{A57D9118-D9DD-48BF-B3E3-44E68CDB1C0A}" type="pres">
      <dgm:prSet presAssocID="{DF8796C5-22E0-4AFA-9406-2294CA8779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E9777-330E-414A-9FA7-0BD99DA54EEE}" type="pres">
      <dgm:prSet presAssocID="{AF7A8103-704B-4692-A232-61E7F503C082}" presName="spacer" presStyleCnt="0"/>
      <dgm:spPr/>
    </dgm:pt>
    <dgm:pt modelId="{8973A754-B9C9-4BB9-83C5-67737469D4B2}" type="pres">
      <dgm:prSet presAssocID="{FB807A46-1591-4373-9F87-769814CA7A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A826-FD66-4276-B9E0-A5986EC8E49D}" type="pres">
      <dgm:prSet presAssocID="{EDB5DD09-778D-4BFD-A3E8-BA061C2C716E}" presName="spacer" presStyleCnt="0"/>
      <dgm:spPr/>
    </dgm:pt>
    <dgm:pt modelId="{7E6F00BB-ADB8-49B2-B2BA-5387B405AD3E}" type="pres">
      <dgm:prSet presAssocID="{50D3CEDA-331D-4FFC-AC5B-244C8329BB6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B851-A84E-4298-B61A-7C7DD9F9E3F0}" type="pres">
      <dgm:prSet presAssocID="{93089E67-0DCA-4241-B228-0881DD1C9C9B}" presName="spacer" presStyleCnt="0"/>
      <dgm:spPr/>
    </dgm:pt>
    <dgm:pt modelId="{0A2DCDC5-7555-4A6D-A059-C3E9A549FF2F}" type="pres">
      <dgm:prSet presAssocID="{BA691661-3589-49DE-A7F3-30BA0B4B576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E25C1-2B76-4181-976C-86B3009E1838}" type="presOf" srcId="{FB807A46-1591-4373-9F87-769814CA7A3D}" destId="{8973A754-B9C9-4BB9-83C5-67737469D4B2}" srcOrd="0" destOrd="0" presId="urn:microsoft.com/office/officeart/2005/8/layout/vList2"/>
    <dgm:cxn modelId="{17E0BF41-7D52-42C9-B5F2-E630F892F04E}" type="presOf" srcId="{D724BF32-48D1-4A69-8603-80CE10CA04B8}" destId="{8EAC7644-1027-459D-B1D3-E150C6FB8FDE}" srcOrd="0" destOrd="0" presId="urn:microsoft.com/office/officeart/2005/8/layout/vList2"/>
    <dgm:cxn modelId="{A52A93FB-9106-43DE-8A44-87C3C985DE57}" srcId="{D724BF32-48D1-4A69-8603-80CE10CA04B8}" destId="{FB807A46-1591-4373-9F87-769814CA7A3D}" srcOrd="3" destOrd="0" parTransId="{6AC0BD5E-4175-4286-833F-840B9F425D63}" sibTransId="{EDB5DD09-778D-4BFD-A3E8-BA061C2C716E}"/>
    <dgm:cxn modelId="{376D4214-799B-43B5-89EA-44206A66FDB9}" type="presOf" srcId="{60E25758-B032-4ABC-A6CA-E264254EA737}" destId="{06D9337C-01EB-4DCC-B96E-CAB28B852232}" srcOrd="0" destOrd="0" presId="urn:microsoft.com/office/officeart/2005/8/layout/vList2"/>
    <dgm:cxn modelId="{173EA092-78B6-49B3-9B23-084C26AAE376}" type="presOf" srcId="{BA691661-3589-49DE-A7F3-30BA0B4B576F}" destId="{0A2DCDC5-7555-4A6D-A059-C3E9A549FF2F}" srcOrd="0" destOrd="0" presId="urn:microsoft.com/office/officeart/2005/8/layout/vList2"/>
    <dgm:cxn modelId="{056EEE8D-8EE7-4BAF-ACAF-85C47D0372D4}" srcId="{D724BF32-48D1-4A69-8603-80CE10CA04B8}" destId="{EF046B33-2E22-44D1-B0E0-2EB7C9D850EC}" srcOrd="1" destOrd="0" parTransId="{9D97AFE1-414B-440A-BD88-812455C3EF39}" sibTransId="{71DF1AC2-5830-402B-847B-CD34D52A7F3F}"/>
    <dgm:cxn modelId="{15D056DC-2EE7-42DB-864C-7E07DA33D8BE}" srcId="{D724BF32-48D1-4A69-8603-80CE10CA04B8}" destId="{50D3CEDA-331D-4FFC-AC5B-244C8329BB6C}" srcOrd="4" destOrd="0" parTransId="{F4AF910D-1914-4C7F-9D64-7FF6747BFDB5}" sibTransId="{93089E67-0DCA-4241-B228-0881DD1C9C9B}"/>
    <dgm:cxn modelId="{F487C012-393D-409A-9358-642B300AF975}" type="presOf" srcId="{EF046B33-2E22-44D1-B0E0-2EB7C9D850EC}" destId="{E890ADA9-6193-4B92-A1C7-25234ED40926}" srcOrd="0" destOrd="0" presId="urn:microsoft.com/office/officeart/2005/8/layout/vList2"/>
    <dgm:cxn modelId="{BDEF3583-9A15-467A-A785-7F282ADE0CD3}" type="presOf" srcId="{DF8796C5-22E0-4AFA-9406-2294CA877990}" destId="{A57D9118-D9DD-48BF-B3E3-44E68CDB1C0A}" srcOrd="0" destOrd="0" presId="urn:microsoft.com/office/officeart/2005/8/layout/vList2"/>
    <dgm:cxn modelId="{E2AC4A09-C9DF-4E54-8F7C-268813891975}" srcId="{D724BF32-48D1-4A69-8603-80CE10CA04B8}" destId="{DF8796C5-22E0-4AFA-9406-2294CA877990}" srcOrd="2" destOrd="0" parTransId="{04896A0D-BCBC-49FA-87DB-D13C50337A31}" sibTransId="{AF7A8103-704B-4692-A232-61E7F503C082}"/>
    <dgm:cxn modelId="{814A9E09-5481-4DA3-A68C-D8EF28CE23EA}" srcId="{D724BF32-48D1-4A69-8603-80CE10CA04B8}" destId="{60E25758-B032-4ABC-A6CA-E264254EA737}" srcOrd="0" destOrd="0" parTransId="{7962B947-5DAF-46C8-BFE9-4F180E93FA61}" sibTransId="{BB593EDF-7D79-4AB2-AF7C-F064209A3B9B}"/>
    <dgm:cxn modelId="{C706A2CD-DFFB-4051-AE0A-8758DB151D47}" type="presOf" srcId="{50D3CEDA-331D-4FFC-AC5B-244C8329BB6C}" destId="{7E6F00BB-ADB8-49B2-B2BA-5387B405AD3E}" srcOrd="0" destOrd="0" presId="urn:microsoft.com/office/officeart/2005/8/layout/vList2"/>
    <dgm:cxn modelId="{C3EA6BBE-4E33-4C50-B8D7-C882F7E53615}" srcId="{D724BF32-48D1-4A69-8603-80CE10CA04B8}" destId="{BA691661-3589-49DE-A7F3-30BA0B4B576F}" srcOrd="5" destOrd="0" parTransId="{AD6B0BE1-EBCA-4150-B947-B8F959EB343C}" sibTransId="{60B96E27-3542-4B15-B328-82E60035A12B}"/>
    <dgm:cxn modelId="{9654379E-7E2A-4C80-BB26-8F667E43FD4A}" type="presParOf" srcId="{8EAC7644-1027-459D-B1D3-E150C6FB8FDE}" destId="{06D9337C-01EB-4DCC-B96E-CAB28B852232}" srcOrd="0" destOrd="0" presId="urn:microsoft.com/office/officeart/2005/8/layout/vList2"/>
    <dgm:cxn modelId="{8CDFD311-3218-416B-B077-893151A35208}" type="presParOf" srcId="{8EAC7644-1027-459D-B1D3-E150C6FB8FDE}" destId="{73002890-5FA3-4C56-9F3E-25E04502196F}" srcOrd="1" destOrd="0" presId="urn:microsoft.com/office/officeart/2005/8/layout/vList2"/>
    <dgm:cxn modelId="{BAF6449B-1D0A-4543-8E9E-23CDAF2457DC}" type="presParOf" srcId="{8EAC7644-1027-459D-B1D3-E150C6FB8FDE}" destId="{E890ADA9-6193-4B92-A1C7-25234ED40926}" srcOrd="2" destOrd="0" presId="urn:microsoft.com/office/officeart/2005/8/layout/vList2"/>
    <dgm:cxn modelId="{72B96031-D313-4E10-BB9A-09BD9AAAF41F}" type="presParOf" srcId="{8EAC7644-1027-459D-B1D3-E150C6FB8FDE}" destId="{346BA746-D839-40F2-94D7-11BF9A101DDD}" srcOrd="3" destOrd="0" presId="urn:microsoft.com/office/officeart/2005/8/layout/vList2"/>
    <dgm:cxn modelId="{C1E663E9-94A3-4753-9E38-2F4ABE104685}" type="presParOf" srcId="{8EAC7644-1027-459D-B1D3-E150C6FB8FDE}" destId="{A57D9118-D9DD-48BF-B3E3-44E68CDB1C0A}" srcOrd="4" destOrd="0" presId="urn:microsoft.com/office/officeart/2005/8/layout/vList2"/>
    <dgm:cxn modelId="{08C09B60-4517-42E5-9ABE-3BA26DABDDB7}" type="presParOf" srcId="{8EAC7644-1027-459D-B1D3-E150C6FB8FDE}" destId="{D50E9777-330E-414A-9FA7-0BD99DA54EEE}" srcOrd="5" destOrd="0" presId="urn:microsoft.com/office/officeart/2005/8/layout/vList2"/>
    <dgm:cxn modelId="{29AA2537-59D1-4114-871B-204A94183C74}" type="presParOf" srcId="{8EAC7644-1027-459D-B1D3-E150C6FB8FDE}" destId="{8973A754-B9C9-4BB9-83C5-67737469D4B2}" srcOrd="6" destOrd="0" presId="urn:microsoft.com/office/officeart/2005/8/layout/vList2"/>
    <dgm:cxn modelId="{0CEAB50B-B19E-44DB-AC38-48FD3644AFC2}" type="presParOf" srcId="{8EAC7644-1027-459D-B1D3-E150C6FB8FDE}" destId="{3871A826-FD66-4276-B9E0-A5986EC8E49D}" srcOrd="7" destOrd="0" presId="urn:microsoft.com/office/officeart/2005/8/layout/vList2"/>
    <dgm:cxn modelId="{CAD474A2-237F-4FA1-A756-6890329EC4F7}" type="presParOf" srcId="{8EAC7644-1027-459D-B1D3-E150C6FB8FDE}" destId="{7E6F00BB-ADB8-49B2-B2BA-5387B405AD3E}" srcOrd="8" destOrd="0" presId="urn:microsoft.com/office/officeart/2005/8/layout/vList2"/>
    <dgm:cxn modelId="{E4636398-3B62-4248-AFCA-881F706590D6}" type="presParOf" srcId="{8EAC7644-1027-459D-B1D3-E150C6FB8FDE}" destId="{A92EB851-A84E-4298-B61A-7C7DD9F9E3F0}" srcOrd="9" destOrd="0" presId="urn:microsoft.com/office/officeart/2005/8/layout/vList2"/>
    <dgm:cxn modelId="{8350E75F-64D6-4987-9B6D-AAA51E30FE97}" type="presParOf" srcId="{8EAC7644-1027-459D-B1D3-E150C6FB8FDE}" destId="{0A2DCDC5-7555-4A6D-A059-C3E9A549FF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9337C-01EB-4DCC-B96E-CAB28B852232}">
      <dsp:nvSpPr>
        <dsp:cNvPr id="0" name=""/>
        <dsp:cNvSpPr/>
      </dsp:nvSpPr>
      <dsp:spPr>
        <a:xfrm>
          <a:off x="0" y="66561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chemeClr val="tx1"/>
              </a:solidFill>
            </a:rPr>
            <a:t>Водная безопасность страны:</a:t>
          </a:r>
          <a:endParaRPr lang="ru-RU" sz="2600" kern="1200">
            <a:solidFill>
              <a:schemeClr val="tx1"/>
            </a:solidFill>
          </a:endParaRPr>
        </a:p>
      </dsp:txBody>
      <dsp:txXfrm>
        <a:off x="29700" y="695318"/>
        <a:ext cx="5682814" cy="549000"/>
      </dsp:txXfrm>
    </dsp:sp>
    <dsp:sp modelId="{E890ADA9-6193-4B92-A1C7-25234ED40926}">
      <dsp:nvSpPr>
        <dsp:cNvPr id="0" name=""/>
        <dsp:cNvSpPr/>
      </dsp:nvSpPr>
      <dsp:spPr>
        <a:xfrm>
          <a:off x="0" y="134889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Вода для жизни;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9700" y="1378598"/>
        <a:ext cx="5682814" cy="549000"/>
      </dsp:txXfrm>
    </dsp:sp>
    <dsp:sp modelId="{A57D9118-D9DD-48BF-B3E3-44E68CDB1C0A}">
      <dsp:nvSpPr>
        <dsp:cNvPr id="0" name=""/>
        <dsp:cNvSpPr/>
      </dsp:nvSpPr>
      <dsp:spPr>
        <a:xfrm>
          <a:off x="0" y="203217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Вода для развития.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9700" y="2061878"/>
        <a:ext cx="5682814" cy="549000"/>
      </dsp:txXfrm>
    </dsp:sp>
    <dsp:sp modelId="{8973A754-B9C9-4BB9-83C5-67737469D4B2}">
      <dsp:nvSpPr>
        <dsp:cNvPr id="0" name=""/>
        <dsp:cNvSpPr/>
      </dsp:nvSpPr>
      <dsp:spPr>
        <a:xfrm>
          <a:off x="0" y="271545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Продовольственная безопасность;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9700" y="2745158"/>
        <a:ext cx="5682814" cy="549000"/>
      </dsp:txXfrm>
    </dsp:sp>
    <dsp:sp modelId="{7E6F00BB-ADB8-49B2-B2BA-5387B405AD3E}">
      <dsp:nvSpPr>
        <dsp:cNvPr id="0" name=""/>
        <dsp:cNvSpPr/>
      </dsp:nvSpPr>
      <dsp:spPr>
        <a:xfrm>
          <a:off x="0" y="339873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chemeClr val="tx1"/>
              </a:solidFill>
            </a:rPr>
            <a:t>Энергетическая безопасность;</a:t>
          </a:r>
          <a:endParaRPr lang="ru-RU" sz="2600" kern="1200">
            <a:solidFill>
              <a:schemeClr val="tx1"/>
            </a:solidFill>
          </a:endParaRPr>
        </a:p>
      </dsp:txBody>
      <dsp:txXfrm>
        <a:off x="29700" y="3428438"/>
        <a:ext cx="5682814" cy="549000"/>
      </dsp:txXfrm>
    </dsp:sp>
    <dsp:sp modelId="{0A2DCDC5-7555-4A6D-A059-C3E9A549FF2F}">
      <dsp:nvSpPr>
        <dsp:cNvPr id="0" name=""/>
        <dsp:cNvSpPr/>
      </dsp:nvSpPr>
      <dsp:spPr>
        <a:xfrm>
          <a:off x="0" y="4082018"/>
          <a:ext cx="5742214" cy="608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Экологическая безопасность</a:t>
          </a:r>
          <a:r>
            <a:rPr lang="ru-RU" sz="2600" b="1" kern="1200" dirty="0" smtClean="0">
              <a:solidFill>
                <a:schemeClr val="tx1"/>
              </a:solidFill>
            </a:rPr>
            <a:t>.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9700" y="4111718"/>
        <a:ext cx="5682814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0ADA1-5028-4A9D-8B7C-F088B95539D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E9BD-8691-4D37-BFE4-DD4B84D0D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9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AFFC-EF51-4890-B7B5-272CF0E22E87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A997-1F82-4313-96E9-6733441E5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4A997-1F82-4313-96E9-6733441E56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46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7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23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7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7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9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2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2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0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70A7-EB61-42DD-A3C9-785989908BD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C32F85-38A5-47FB-8DDA-13AD8AD87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9Z">
            <a:hlinkClick r:id="" action="ppaction://media"/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" contrast="1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23889"/>
            <a:ext cx="11125200" cy="14573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Форум развития высокого уровня: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«УСКОРЕНИЕ РЕФОРМ ДЛЯ УСТОЙЧИВОГО РАЗВИТИЯ»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721" y="2105103"/>
            <a:ext cx="8593374" cy="10968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«Управление водными ресурсами, изменение климата и сокращение стихийных бедствий»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2400" y="5184059"/>
            <a:ext cx="349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Таштаналиев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К.Ж, директор ГАВР при ПКР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460" y="3933101"/>
            <a:ext cx="1010588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«Реформы в водном секторе - Управление водными ресурсами»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446" y="84082"/>
            <a:ext cx="9010503" cy="103605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Стратегии и  Программы развития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086" y="1460939"/>
            <a:ext cx="8302171" cy="498340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Национальная стратегия развития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Кыргызской Республики на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2018-2040 годы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Правительства Кыргызской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Республики 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«Единство. Доверие. Созидание»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Государственная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развития ирригации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 2026 года</a:t>
            </a:r>
            <a:endParaRPr lang="ru-RU" sz="24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Стратегия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систем питьевого водоснабжения и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водоотведения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населенных пунктов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2026 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70" y="1460939"/>
            <a:ext cx="2941730" cy="41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586" y="251358"/>
            <a:ext cx="7636933" cy="40057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Вызовы: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545" y="651937"/>
            <a:ext cx="8752051" cy="520541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Климатические изменения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Недостатки правовой базы: Водный кодекс и др. НПА  требуют гармонизации, внесения дополнений и изменений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Недостаточность стратегических документов развития водного сектора:  необходимо принятие Национальной водной стратегии и Планов управления речными бассейнами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Государственное Агентство водных ресурсов создано недавно, поэтому необходима политическая, финансовая поддержка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Изношенность инфраструктуры </a:t>
            </a: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(80 %), потери до 40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%,  </a:t>
            </a: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как в ирригации так и в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питьевом водоснабжении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Недостаточное финансирование, неадекватная тарифная политика и не установлена плата за пользование водными ресурсами, как природный ресурс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45" y="1695079"/>
            <a:ext cx="2881555" cy="36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с 2013 г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3" y="1609046"/>
            <a:ext cx="9448799" cy="3880773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Создано Государственное Агентство водных ресурсов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(Постановление Правительства Кыргызской Республики от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30 июля 2019 года №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383);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Проводится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работа по созданию пяти его Бассейновых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структур;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Единая Информационная система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воде;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Подготовлена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основа для перехода на Бассейновое управление водными ресурсами (границы речных бассейнов, Положения и состав советов, Планы и Компьютерные модели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Разработаны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проект Национальной водной стратегии до 2040 г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Дорожная карта по реализации Водного кодекса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54" y="848169"/>
            <a:ext cx="7571031" cy="585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Единый орган на центральном и бассейновом уровнях,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который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обеспечит координацию и повысит эффективность управления в контексте изменения климата.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Улучшится мониторинг и учет водных ресурсов, что позволит проводить моделирование и построение сценариев. Это положительно отразится на подготовительных мерах по адаптации к изменению климата и инвестициям в инфраструктуру.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Улучшенный учет и экономические методы регулирования, позволят сократить потери. Высвободившиеся ресурсы можно использовать.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Рациональность использования водных ресурсов будет контролироваться и отслеживаться со стороны бассейновых структур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525" y="168790"/>
            <a:ext cx="835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Ожидаемые результаты:</a:t>
            </a:r>
            <a:endParaRPr lang="ru-RU" sz="2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kpbs.media.clients.ellingtoncms.com/img/news/tease/2013/09/12/delta_water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22" y="1219200"/>
            <a:ext cx="4041978" cy="44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96294" y="136203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(1)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0577" y="198730"/>
            <a:ext cx="9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ru-RU" sz="24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Ожидаемые результаты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  <a:endParaRPr lang="ru-RU" sz="2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44" y="660395"/>
            <a:ext cx="10944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Улучшение качества водных ресурсов в следствие применения регулятивных и экономических инструментов.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Экономические инструменты помогут сектору генерировать собственные ресурсы для последующих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инвестиций, включая возможность создания рынка спроса водных ресурсов.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Переход на бассейновый подход и прогресс в разработке национальной водной стратегии и бассейновых планов с инвестиционными приоритетами, которые будут включать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Питьевая вода и водоотведение: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будут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обеспечены 1805 сел чистой питьевой водой и получать доступ к чистой питьевой воде около 2 млн. человек;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Ирригация: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введены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66,5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тыс.га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новых орошаемых земель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повышена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водообеспеченность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51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тыс.га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земель,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переведено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 машинного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самотечное орошение 9,5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тыс.га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улучшено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мелиоративное состояние орошаемых земель на 50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тыс.га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6294" y="136203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(2)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747" y="137827"/>
            <a:ext cx="901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Необходимость поддержки в: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943" y="673204"/>
            <a:ext cx="8611507" cy="585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Разработке и реализации мероприятий намеченных в единой Национальной водной стратегии, в рамках которой будет реализовываться секторальные стратегии так как: программы Развития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ирригации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период до 2026г. и Стратегии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развитию систем питьевого водоснабжения и водоотведения до 2026г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и т д.;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Совершенствовании нормативной базы водного сектора (Водный кодекс, Национальная водная стратегия, Дорожная карта и др.);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Организации единой мониторинговой сети по количеству и качеству поверхностных и подземных вод,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разработке механизмов обеспечении финансовой устойчивости единой информационной системы по воде потому что без надежных данных не возможно просчитать риски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усилении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государственного органа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организационном,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финансовом и техническом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аспектах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становлении структурных подразделений для эффективного управления на национальном и бассейновых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уровнях.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8323"/>
            <a:ext cx="2844800" cy="39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4" y="628651"/>
            <a:ext cx="8596668" cy="5755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Рахмат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,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Thank you for attention </a:t>
            </a:r>
          </a:p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Спасибо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5" y="0"/>
            <a:ext cx="925295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442" y="150579"/>
            <a:ext cx="11264900" cy="623683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Водные ресурсы – основа Устойчивого развития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386103"/>
              </p:ext>
            </p:extLst>
          </p:nvPr>
        </p:nvGraphicFramePr>
        <p:xfrm>
          <a:off x="5128260" y="964753"/>
          <a:ext cx="5742214" cy="535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41031"/>
            <a:ext cx="5017510" cy="44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1320800"/>
          </a:xfrm>
        </p:spPr>
        <p:txBody>
          <a:bodyPr/>
          <a:lstStyle/>
          <a:p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Водная безопасность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4686"/>
            <a:ext cx="7837714" cy="5653314"/>
          </a:xfrm>
        </p:spPr>
        <p:txBody>
          <a:bodyPr>
            <a:normAutofit/>
          </a:bodyPr>
          <a:lstStyle/>
          <a:p>
            <a:r>
              <a:rPr lang="ru-RU" dirty="0" smtClean="0"/>
              <a:t>Водные </a:t>
            </a:r>
            <a:r>
              <a:rPr lang="ru-RU" dirty="0"/>
              <a:t>ресурсы </a:t>
            </a:r>
            <a:r>
              <a:rPr lang="ru-RU" dirty="0" smtClean="0"/>
              <a:t>являются </a:t>
            </a:r>
            <a:r>
              <a:rPr lang="ru-RU" dirty="0"/>
              <a:t>одним из главных национальных </a:t>
            </a:r>
            <a:r>
              <a:rPr lang="ru-RU" dirty="0" smtClean="0"/>
              <a:t>богатств страны, играющие </a:t>
            </a:r>
            <a:r>
              <a:rPr lang="ru-RU" dirty="0"/>
              <a:t>важнейшую роль </a:t>
            </a:r>
            <a:r>
              <a:rPr lang="ru-RU" dirty="0" smtClean="0"/>
              <a:t>в развитии </a:t>
            </a:r>
            <a:r>
              <a:rPr lang="ru-RU" dirty="0"/>
              <a:t>производительных сил не только нашей республики, но и Узбекистана, Казахстана, Таджикистана и </a:t>
            </a:r>
            <a:r>
              <a:rPr lang="ru-RU" dirty="0" smtClean="0"/>
              <a:t>Китая;</a:t>
            </a:r>
            <a:endParaRPr lang="ru-RU" dirty="0"/>
          </a:p>
          <a:p>
            <a:r>
              <a:rPr lang="ru-RU" dirty="0" smtClean="0"/>
              <a:t>Водные </a:t>
            </a:r>
            <a:r>
              <a:rPr lang="ru-RU" dirty="0"/>
              <a:t>ресурсы </a:t>
            </a:r>
            <a:r>
              <a:rPr lang="ru-RU" dirty="0" smtClean="0"/>
              <a:t>страны полностью </a:t>
            </a:r>
            <a:r>
              <a:rPr lang="ru-RU" dirty="0"/>
              <a:t>формируются на </a:t>
            </a:r>
            <a:r>
              <a:rPr lang="ru-RU" dirty="0" smtClean="0"/>
              <a:t>нашей территории: объем </a:t>
            </a:r>
            <a:r>
              <a:rPr lang="ru-RU" dirty="0"/>
              <a:t>ледников </a:t>
            </a:r>
            <a:r>
              <a:rPr lang="ru-RU" dirty="0" smtClean="0"/>
              <a:t>- </a:t>
            </a:r>
            <a:r>
              <a:rPr lang="ru-RU" dirty="0"/>
              <a:t>390 </a:t>
            </a:r>
            <a:r>
              <a:rPr lang="ru-RU" dirty="0" smtClean="0"/>
              <a:t>км³; более </a:t>
            </a:r>
            <a:r>
              <a:rPr lang="ru-RU" dirty="0"/>
              <a:t>2000 рек длиной свыше 10 </a:t>
            </a:r>
            <a:r>
              <a:rPr lang="ru-RU" dirty="0" smtClean="0"/>
              <a:t>км; объем </a:t>
            </a:r>
            <a:r>
              <a:rPr lang="ru-RU" dirty="0"/>
              <a:t>воды </a:t>
            </a:r>
            <a:r>
              <a:rPr lang="ru-RU" dirty="0" smtClean="0"/>
              <a:t>в озерах- 1 745 </a:t>
            </a:r>
            <a:r>
              <a:rPr lang="ru-RU" dirty="0"/>
              <a:t>км³; </a:t>
            </a:r>
            <a:r>
              <a:rPr lang="ru-RU" dirty="0" smtClean="0"/>
              <a:t>запасы </a:t>
            </a:r>
            <a:r>
              <a:rPr lang="ru-RU" dirty="0"/>
              <a:t>пресных подземных вод </a:t>
            </a:r>
            <a:r>
              <a:rPr lang="ru-RU" dirty="0" smtClean="0"/>
              <a:t>- </a:t>
            </a:r>
            <a:r>
              <a:rPr lang="ru-RU" dirty="0"/>
              <a:t>13 </a:t>
            </a:r>
            <a:r>
              <a:rPr lang="ru-RU" dirty="0" smtClean="0"/>
              <a:t>км³;</a:t>
            </a:r>
          </a:p>
          <a:p>
            <a:r>
              <a:rPr lang="ru-RU" dirty="0" smtClean="0"/>
              <a:t>Объем стока рек - более 50 км³/год; 20% </a:t>
            </a:r>
            <a:r>
              <a:rPr lang="ru-RU" dirty="0"/>
              <a:t>используется </a:t>
            </a:r>
            <a:r>
              <a:rPr lang="ru-RU" dirty="0" smtClean="0"/>
              <a:t>для экономики страны, оставшаяся часть перетекает в сопредельные страны; </a:t>
            </a:r>
          </a:p>
          <a:p>
            <a:r>
              <a:rPr lang="ru-RU" dirty="0"/>
              <a:t>40% </a:t>
            </a:r>
            <a:r>
              <a:rPr lang="ru-RU" dirty="0" smtClean="0"/>
              <a:t>населения не имеет доступа к чистой питьевой воде;</a:t>
            </a:r>
          </a:p>
          <a:p>
            <a:r>
              <a:rPr lang="ru-RU" dirty="0" smtClean="0"/>
              <a:t>Гарантированность </a:t>
            </a:r>
            <a:r>
              <a:rPr lang="ru-RU" dirty="0" err="1" smtClean="0"/>
              <a:t>водообеспечения</a:t>
            </a:r>
            <a:r>
              <a:rPr lang="ru-RU" dirty="0" smtClean="0"/>
              <a:t> существующих орошаемых земель составляет 23%;</a:t>
            </a:r>
          </a:p>
          <a:p>
            <a:r>
              <a:rPr lang="ru-RU" dirty="0" smtClean="0"/>
              <a:t>По </a:t>
            </a:r>
            <a:r>
              <a:rPr lang="ru-RU" dirty="0"/>
              <a:t>прогнозам </a:t>
            </a:r>
            <a:r>
              <a:rPr lang="ru-RU" dirty="0" smtClean="0"/>
              <a:t>для устойчивого развития секторов экономики страны существует необходимость увеличения водозабора до 40%</a:t>
            </a:r>
            <a:endParaRPr lang="ru-RU" dirty="0"/>
          </a:p>
        </p:txBody>
      </p:sp>
      <p:pic>
        <p:nvPicPr>
          <p:cNvPr id="4098" name="Picture 2" descr="http://www.mountain.ru/article/article_img/7743/f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01" y="1538514"/>
            <a:ext cx="4106499" cy="46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718"/>
            <a:ext cx="8596668" cy="838200"/>
          </a:xfrm>
        </p:spPr>
        <p:txBody>
          <a:bodyPr/>
          <a:lstStyle/>
          <a:p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Продовольственная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826377"/>
            <a:ext cx="9722152" cy="4593562"/>
          </a:xfrm>
        </p:spPr>
        <p:txBody>
          <a:bodyPr/>
          <a:lstStyle/>
          <a:p>
            <a:r>
              <a:rPr lang="ru-RU" dirty="0" smtClean="0"/>
              <a:t>В республике используется более 1,2 млн га орошаемых земель. </a:t>
            </a:r>
            <a:br>
              <a:rPr lang="ru-RU" dirty="0" smtClean="0"/>
            </a:br>
            <a:r>
              <a:rPr lang="ru-RU" dirty="0" smtClean="0"/>
              <a:t>Возможность ввода новых орошаемых земель составляет более 1 млн га.</a:t>
            </a:r>
          </a:p>
          <a:p>
            <a:r>
              <a:rPr lang="ru-RU" dirty="0" smtClean="0"/>
              <a:t>По данным ФАО ООН </a:t>
            </a:r>
            <a:r>
              <a:rPr lang="ru-RU" dirty="0"/>
              <a:t>на 1 человека </a:t>
            </a:r>
            <a:r>
              <a:rPr lang="ru-RU" dirty="0" smtClean="0"/>
              <a:t>для обеспечения продовольствием населения требуется наличие 0,2 га орошаемой земли. В Кыргызстане на 1 человека приходится 0,14 га орошаемой земли;</a:t>
            </a:r>
          </a:p>
          <a:p>
            <a:r>
              <a:rPr lang="ru-RU" dirty="0" smtClean="0"/>
              <a:t>Для безопасности населения и населенных пунктов необходимо принятие Государственной программы строительства </a:t>
            </a:r>
            <a:r>
              <a:rPr lang="ru-RU" dirty="0" err="1" smtClean="0"/>
              <a:t>селеводохранилищ</a:t>
            </a:r>
            <a:r>
              <a:rPr lang="ru-RU" dirty="0" smtClean="0"/>
              <a:t> на малых реках республики;</a:t>
            </a:r>
          </a:p>
          <a:p>
            <a:r>
              <a:rPr lang="ru-RU" dirty="0" smtClean="0"/>
              <a:t>Показатели виртуальной воды по Кыргызстану: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46210"/>
              </p:ext>
            </p:extLst>
          </p:nvPr>
        </p:nvGraphicFramePr>
        <p:xfrm>
          <a:off x="3374786" y="3788244"/>
          <a:ext cx="5289034" cy="292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321">
                  <a:extLst>
                    <a:ext uri="{9D8B030D-6E8A-4147-A177-3AD203B41FA5}">
                      <a16:colId xmlns:a16="http://schemas.microsoft.com/office/drawing/2014/main" val="1232136507"/>
                    </a:ext>
                  </a:extLst>
                </a:gridCol>
                <a:gridCol w="2746713">
                  <a:extLst>
                    <a:ext uri="{9D8B030D-6E8A-4147-A177-3AD203B41FA5}">
                      <a16:colId xmlns:a16="http://schemas.microsoft.com/office/drawing/2014/main" val="3359176237"/>
                    </a:ext>
                  </a:extLst>
                </a:gridCol>
              </a:tblGrid>
              <a:tr h="37625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м3/га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15425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Пшеница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29325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Мясо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52434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Овощи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2018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Хлопок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68448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Фасоль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1143"/>
                  </a:ext>
                </a:extLst>
              </a:tr>
              <a:tr h="6735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Сахарная свекла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05370"/>
                  </a:ext>
                </a:extLst>
              </a:tr>
            </a:tbl>
          </a:graphicData>
        </a:graphic>
      </p:graphicFrame>
      <p:pic>
        <p:nvPicPr>
          <p:cNvPr id="1028" name="Picture 4" descr="http://www.beanstrader.com/images/Pink%20B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86" y="5510037"/>
            <a:ext cx="967700" cy="7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andstock.ru/media/blog/hlopok_text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5133796"/>
            <a:ext cx="901570" cy="6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ifundist.com/media/gallery/o-o-w/00/01/1143/latifundist-com-den-polya-sesvanderhave-lnz-1-81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6108973"/>
            <a:ext cx="899424" cy="5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regionsert.ru/wp-content/uploads/2018/07/%D1%81%D0%B5%D1%80%D1%82%D0%B8%D1%84%D0%B8%D0%BA%D0%B0%D1%86%D0%B8%D1%8F-%D0%BE%D0%B2%D0%BE%D1%89%D0%B5%D0%B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86" y="4712587"/>
            <a:ext cx="967700" cy="6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nplus.com/files/resources/original/5a6c75a0e0a1116137ab7c9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7" y="4348296"/>
            <a:ext cx="899424" cy="6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e5/c1/8d/e5c18d604fcf19656238f2476afb7c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76" y="3617519"/>
            <a:ext cx="392320" cy="9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77" y="266701"/>
            <a:ext cx="8596668" cy="901700"/>
          </a:xfrm>
        </p:spPr>
        <p:txBody>
          <a:bodyPr/>
          <a:lstStyle/>
          <a:p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Энергетическая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168401"/>
            <a:ext cx="7188200" cy="5479142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гидроэнергетический потенциал республики используется на 18% (для больших ГЭС на 19,5 %, а для малых на 4 %);</a:t>
            </a:r>
          </a:p>
          <a:p>
            <a:r>
              <a:rPr lang="ru-RU" dirty="0" smtClean="0"/>
              <a:t>Гидроэнергетический </a:t>
            </a:r>
            <a:r>
              <a:rPr lang="ru-RU" dirty="0"/>
              <a:t>потенциал республики </a:t>
            </a:r>
            <a:r>
              <a:rPr lang="ru-RU" dirty="0" smtClean="0"/>
              <a:t>оценивается 245,52 млрд </a:t>
            </a:r>
            <a:r>
              <a:rPr lang="ru-RU" dirty="0" err="1" smtClean="0"/>
              <a:t>кВт•ч</a:t>
            </a:r>
            <a:r>
              <a:rPr lang="ru-RU" dirty="0" smtClean="0"/>
              <a:t> электроэнергии;</a:t>
            </a:r>
          </a:p>
          <a:p>
            <a:r>
              <a:rPr lang="ru-RU" dirty="0" smtClean="0"/>
              <a:t>В стране функционирует 16 крупных и средних гидроэлектростанций с годовой выработкой 11 млрд </a:t>
            </a:r>
            <a:r>
              <a:rPr lang="ru-RU" dirty="0" err="1" smtClean="0"/>
              <a:t>кВт•ч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Ввод новых мощностей отстает от темпов роста нагрузки в энергосистеме. За последние десять лет был построен и введен в действие только 1 агрегат на 120 МВт </a:t>
            </a:r>
            <a:r>
              <a:rPr lang="ru-RU" dirty="0" err="1" smtClean="0"/>
              <a:t>Камбаратинской</a:t>
            </a:r>
            <a:r>
              <a:rPr lang="ru-RU" dirty="0" smtClean="0"/>
              <a:t> ГЭС – 2;</a:t>
            </a:r>
          </a:p>
          <a:p>
            <a:r>
              <a:rPr lang="ru-RU" dirty="0" smtClean="0"/>
              <a:t>Планируется ввод в действие новых мощностей каскада Верхне-</a:t>
            </a:r>
            <a:r>
              <a:rPr lang="ru-RU" dirty="0" err="1" smtClean="0"/>
              <a:t>Нарынских</a:t>
            </a:r>
            <a:r>
              <a:rPr lang="ru-RU" dirty="0" smtClean="0"/>
              <a:t> ГЭС, </a:t>
            </a:r>
            <a:r>
              <a:rPr lang="ru-RU" dirty="0" err="1" smtClean="0"/>
              <a:t>Каракечинской</a:t>
            </a:r>
            <a:r>
              <a:rPr lang="ru-RU" dirty="0" smtClean="0"/>
              <a:t> ТЭС и </a:t>
            </a:r>
            <a:r>
              <a:rPr lang="ru-RU" dirty="0" err="1" smtClean="0"/>
              <a:t>Камбаратинской</a:t>
            </a:r>
            <a:r>
              <a:rPr lang="ru-RU" dirty="0" smtClean="0"/>
              <a:t> ГЭС-1, второго агрегата </a:t>
            </a:r>
            <a:r>
              <a:rPr lang="ru-RU" dirty="0" err="1" smtClean="0"/>
              <a:t>Камбаратинской</a:t>
            </a:r>
            <a:r>
              <a:rPr lang="ru-RU" dirty="0" smtClean="0"/>
              <a:t> ГЭС-2, а также малых ГЭС по регионам.</a:t>
            </a:r>
            <a:endParaRPr lang="ru-RU" dirty="0"/>
          </a:p>
        </p:txBody>
      </p:sp>
      <p:pic>
        <p:nvPicPr>
          <p:cNvPr id="2050" name="Picture 2" descr="https://www.centralasia-travel.com/uploads/gallery/1324/toktogu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727201"/>
            <a:ext cx="46863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Экологическая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1" y="1600201"/>
            <a:ext cx="6590370" cy="5032828"/>
          </a:xfrm>
        </p:spPr>
        <p:txBody>
          <a:bodyPr/>
          <a:lstStyle/>
          <a:p>
            <a:pPr algn="just"/>
            <a:r>
              <a:rPr lang="ru-RU" dirty="0"/>
              <a:t> Природа и  ее компоненты являются национальным достоянием </a:t>
            </a:r>
            <a:r>
              <a:rPr lang="ru-RU" dirty="0" smtClean="0"/>
              <a:t>Кыргызской </a:t>
            </a:r>
            <a:r>
              <a:rPr lang="ru-RU" dirty="0"/>
              <a:t>Республики,  одними из основных факторов  ее  устойчивого  </a:t>
            </a:r>
            <a:r>
              <a:rPr lang="ru-RU" dirty="0" smtClean="0"/>
              <a:t>социально-экономического развития;</a:t>
            </a:r>
          </a:p>
          <a:p>
            <a:pPr algn="just"/>
            <a:r>
              <a:rPr lang="ru-RU" dirty="0" smtClean="0"/>
              <a:t>Существование экосистем зависит от наличия достаточного количества воды;</a:t>
            </a:r>
          </a:p>
          <a:p>
            <a:pPr algn="just"/>
            <a:r>
              <a:rPr lang="ru-RU" dirty="0" smtClean="0"/>
              <a:t>Статья 64 Водного кодекса Кыргызской Республики включает положение по определению минимальных требований экологического стока для рек </a:t>
            </a:r>
            <a:r>
              <a:rPr lang="ru-RU" dirty="0"/>
              <a:t>и водных объектов страны </a:t>
            </a:r>
            <a:r>
              <a:rPr lang="ru-RU" dirty="0" smtClean="0"/>
              <a:t>в </a:t>
            </a:r>
            <a:r>
              <a:rPr lang="ru-RU" dirty="0"/>
              <a:t>целях сохранения </a:t>
            </a:r>
            <a:r>
              <a:rPr lang="ru-RU" dirty="0" smtClean="0"/>
              <a:t>рыбных запасов и водных экосистем;</a:t>
            </a:r>
          </a:p>
          <a:p>
            <a:r>
              <a:rPr lang="ru-RU" dirty="0" smtClean="0"/>
              <a:t>Существует необходимость принять во внимание потребности экосистем в воде.</a:t>
            </a:r>
            <a:endParaRPr lang="ru-RU" dirty="0"/>
          </a:p>
        </p:txBody>
      </p:sp>
      <p:pic>
        <p:nvPicPr>
          <p:cNvPr id="3075" name="Picture 3" descr="http://900igr.net/up/datai/105287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1" y="1600201"/>
            <a:ext cx="5171039" cy="38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501" y="134753"/>
            <a:ext cx="9804400" cy="42010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надо действовать сейчас….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501" y="841829"/>
            <a:ext cx="5803899" cy="282150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Рост населения и развитие экономики  оказывают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возрастающие нагрузки </a:t>
            </a: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водные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ресурсы.</a:t>
            </a:r>
            <a:endParaRPr lang="ru-RU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Кыргызстан, как горная страна наиболее уязвима к последствиям Глобального изменения климата: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температуры воздуха;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аяние и сокращение количества ледников,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изменение стока рек;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рост числа чрезвычайных ситуаций.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071322"/>
              </p:ext>
            </p:extLst>
          </p:nvPr>
        </p:nvGraphicFramePr>
        <p:xfrm>
          <a:off x="0" y="39545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043245"/>
              </p:ext>
            </p:extLst>
          </p:nvPr>
        </p:nvGraphicFramePr>
        <p:xfrm>
          <a:off x="4572000" y="4088854"/>
          <a:ext cx="5680256" cy="28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788471"/>
            <a:ext cx="5486400" cy="32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500" y="346841"/>
            <a:ext cx="9931399" cy="46245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регулятивный акт - Водный кодекс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8212" y="1631440"/>
            <a:ext cx="5810960" cy="39680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Причины задержки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реализации Водного кодекса: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Амбициозность</a:t>
            </a: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институциональной основы (ГАВР) и действенных решений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Недостаток финансовых и человеческих ресурсов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Политическая ситуация</a:t>
            </a:r>
            <a:endParaRPr lang="ru-RU" sz="20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1725708"/>
            <a:ext cx="4953029" cy="38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Widescreen</PresentationFormat>
  <Paragraphs>116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Аспект</vt:lpstr>
      <vt:lpstr>Форум развития высокого уровня:   «УСКОРЕНИЕ РЕФОРМ ДЛЯ УСТОЙЧИВОГО РАЗВИТИЯ» </vt:lpstr>
      <vt:lpstr>PowerPoint Presentation</vt:lpstr>
      <vt:lpstr>Водные ресурсы – основа Устойчивого развития</vt:lpstr>
      <vt:lpstr>Водная безопасность страны</vt:lpstr>
      <vt:lpstr>Продовольственная безопасность</vt:lpstr>
      <vt:lpstr>Энергетическая безопасность</vt:lpstr>
      <vt:lpstr>Экологическая безопасность</vt:lpstr>
      <vt:lpstr>Почему надо действовать сейчас….</vt:lpstr>
      <vt:lpstr>  Основной регулятивный акт - Водный кодекс</vt:lpstr>
      <vt:lpstr>Государственные Стратегии и  Программы развития</vt:lpstr>
      <vt:lpstr>Вызовы:</vt:lpstr>
      <vt:lpstr>Достигнутые результаты с 2013 г.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Makhmutov Bakyt EDA BMA</cp:lastModifiedBy>
  <cp:revision>203</cp:revision>
  <cp:lastPrinted>2019-11-18T12:42:52Z</cp:lastPrinted>
  <dcterms:created xsi:type="dcterms:W3CDTF">2019-08-22T04:49:35Z</dcterms:created>
  <dcterms:modified xsi:type="dcterms:W3CDTF">2019-11-18T12:45:08Z</dcterms:modified>
</cp:coreProperties>
</file>