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  <p:sldMasterId id="2147483900" r:id="rId4"/>
    <p:sldMasterId id="2147483912" r:id="rId5"/>
    <p:sldMasterId id="2147483924" r:id="rId6"/>
    <p:sldMasterId id="2147483936" r:id="rId7"/>
    <p:sldMasterId id="2147483948" r:id="rId8"/>
    <p:sldMasterId id="2147483960" r:id="rId9"/>
    <p:sldMasterId id="2147483972" r:id="rId10"/>
    <p:sldMasterId id="2147483984" r:id="rId11"/>
    <p:sldMasterId id="2147483996" r:id="rId12"/>
    <p:sldMasterId id="2147484008" r:id="rId13"/>
  </p:sldMasterIdLst>
  <p:notesMasterIdLst>
    <p:notesMasterId r:id="rId41"/>
  </p:notesMasterIdLst>
  <p:sldIdLst>
    <p:sldId id="356" r:id="rId14"/>
    <p:sldId id="357" r:id="rId15"/>
    <p:sldId id="358" r:id="rId16"/>
    <p:sldId id="359" r:id="rId17"/>
    <p:sldId id="360" r:id="rId18"/>
    <p:sldId id="361" r:id="rId19"/>
    <p:sldId id="333" r:id="rId20"/>
    <p:sldId id="334" r:id="rId21"/>
    <p:sldId id="362" r:id="rId22"/>
    <p:sldId id="363" r:id="rId23"/>
    <p:sldId id="364" r:id="rId24"/>
    <p:sldId id="365" r:id="rId25"/>
    <p:sldId id="366" r:id="rId26"/>
    <p:sldId id="368" r:id="rId27"/>
    <p:sldId id="347" r:id="rId28"/>
    <p:sldId id="348" r:id="rId29"/>
    <p:sldId id="369" r:id="rId30"/>
    <p:sldId id="370" r:id="rId31"/>
    <p:sldId id="342" r:id="rId32"/>
    <p:sldId id="343" r:id="rId33"/>
    <p:sldId id="344" r:id="rId34"/>
    <p:sldId id="367" r:id="rId35"/>
    <p:sldId id="345" r:id="rId36"/>
    <p:sldId id="371" r:id="rId37"/>
    <p:sldId id="351" r:id="rId38"/>
    <p:sldId id="374" r:id="rId39"/>
    <p:sldId id="373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F6"/>
    <a:srgbClr val="5498D0"/>
    <a:srgbClr val="D60093"/>
    <a:srgbClr val="990099"/>
    <a:srgbClr val="4F81BD"/>
    <a:srgbClr val="FF3399"/>
    <a:srgbClr val="3333FF"/>
    <a:srgbClr val="3787C9"/>
    <a:srgbClr val="3EA6C2"/>
    <a:srgbClr val="156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>
        <p:scale>
          <a:sx n="51" d="100"/>
          <a:sy n="51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Relationship Id="rId5" Type="http://schemas.microsoft.com/office/2011/relationships/chartStyle" Target="style6.xml"/><Relationship Id="rId4" Type="http://schemas.microsoft.com/office/2011/relationships/chartColorStyle" Target="colors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6112019\&#1087;&#1088;&#1077;&#1079;&#1077;&#1085;&#1090;&#1072;&#1094;&#1080;&#1103;%20&#1085;&#1072;%2019.11.2019%20&#1075;\&#1050;&#1085;&#1080;&#1075;&#1072;1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6112019\&#1087;&#1088;&#1077;&#1079;&#1077;&#1085;&#1090;&#1072;&#1094;&#1080;&#1103;%20&#1085;&#1072;%2019.11.2019%20&#1075;\&#1050;&#1085;&#1080;&#1075;&#1072;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.akmatbekov\Desktop\&#1060;&#1086;&#1088;&#1091;&#1084;_16_11_2019\&#1087;&#1088;&#1077;&#1079;&#1077;&#1085;&#1090;&#1072;&#1094;&#1080;&#1103;_16_11_19\&#1087;&#1088;&#1077;&#1079;&#1077;&#1085;&#1090;&#1072;&#1094;&#1080;&#1103;_14_11_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3;&#1103;%20&#1044;&#1086;&#1085;&#1086;&#1088;&#1086;&#107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5883268828684E-2"/>
          <c:y val="6.8871616487534135E-2"/>
          <c:w val="0.93676686859749581"/>
          <c:h val="0.67930465321501499"/>
        </c:manualLayout>
      </c:layout>
      <c:lineChart>
        <c:grouping val="standard"/>
        <c:varyColors val="0"/>
        <c:ser>
          <c:idx val="1"/>
          <c:order val="0"/>
          <c:tx>
            <c:strRef>
              <c:f>'ввп '!$B$3</c:f>
              <c:strCache>
                <c:ptCount val="1"/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5498D0"/>
              </a:solidFill>
              <a:ln w="38100">
                <a:solidFill>
                  <a:srgbClr val="5B9BD5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5498D0"/>
                </a:solidFill>
                <a:ln w="38100">
                  <a:solidFill>
                    <a:srgbClr val="5B9BD5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5B9BD5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F5-4975-A136-DCBE94E1DCF7}"/>
              </c:ext>
            </c:extLst>
          </c:dPt>
          <c:dLbls>
            <c:dLbl>
              <c:idx val="0"/>
              <c:layout>
                <c:manualLayout>
                  <c:x val="-4.1618769022391889E-3"/>
                  <c:y val="2.8501518071124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F5-4975-A136-DCBE94E1DCF7}"/>
                </c:ext>
              </c:extLst>
            </c:dLbl>
            <c:dLbl>
              <c:idx val="2"/>
              <c:layout>
                <c:manualLayout>
                  <c:x val="-8.7061398120607363E-3"/>
                  <c:y val="3.0948000308988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F5-4975-A136-DCBE94E1DCF7}"/>
                </c:ext>
              </c:extLst>
            </c:dLbl>
            <c:dLbl>
              <c:idx val="4"/>
              <c:layout>
                <c:manualLayout>
                  <c:x val="-1.7798363063467784E-2"/>
                  <c:y val="-5.2232395778411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F5-4975-A136-DCBE94E1DC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'ввп '!$C$1:$K$2</c:f>
              <c:multiLvlStrCache>
                <c:ptCount val="9"/>
                <c:lvl>
                  <c:pt idx="0">
                    <c:v>2010г.</c:v>
                  </c:pt>
                  <c:pt idx="1">
                    <c:v>2011г.</c:v>
                  </c:pt>
                  <c:pt idx="2">
                    <c:v>2012г.</c:v>
                  </c:pt>
                  <c:pt idx="3">
                    <c:v>2013г.</c:v>
                  </c:pt>
                  <c:pt idx="4">
                    <c:v>2014г.</c:v>
                  </c:pt>
                  <c:pt idx="5">
                    <c:v>2015г.</c:v>
                  </c:pt>
                  <c:pt idx="6">
                    <c:v>2016г.</c:v>
                  </c:pt>
                  <c:pt idx="7">
                    <c:v>2017г.</c:v>
                  </c:pt>
                  <c:pt idx="8">
                    <c:v>2018г.</c:v>
                  </c:pt>
                </c:lvl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предв. факт</c:v>
                  </c:pt>
                </c:lvl>
              </c:multiLvlStrCache>
            </c:multiLvlStrRef>
          </c:cat>
          <c:val>
            <c:numRef>
              <c:f>'ввп '!$C$3:$K$3</c:f>
              <c:numCache>
                <c:formatCode>0.0</c:formatCode>
                <c:ptCount val="9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1F5-4975-A136-DCBE94E1D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65184"/>
        <c:axId val="34181056"/>
      </c:lineChart>
      <c:catAx>
        <c:axId val="1215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81056"/>
        <c:crosses val="autoZero"/>
        <c:auto val="1"/>
        <c:lblAlgn val="ctr"/>
        <c:lblOffset val="100"/>
        <c:noMultiLvlLbl val="0"/>
      </c:catAx>
      <c:valAx>
        <c:axId val="341810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52173913043479E-2"/>
          <c:y val="2.7335773169198919E-2"/>
          <c:w val="0.92940579710144933"/>
          <c:h val="0.75624148780287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ставка!$B$3:$K$3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ставка!$B$4:$K$4</c:f>
              <c:numCache>
                <c:formatCode>General</c:formatCode>
                <c:ptCount val="10"/>
                <c:pt idx="0">
                  <c:v>20.86</c:v>
                </c:pt>
                <c:pt idx="1">
                  <c:v>19.86</c:v>
                </c:pt>
                <c:pt idx="2">
                  <c:v>19.899999999999999</c:v>
                </c:pt>
                <c:pt idx="3">
                  <c:v>18.399999999999999</c:v>
                </c:pt>
                <c:pt idx="4">
                  <c:v>17.579999999999998</c:v>
                </c:pt>
                <c:pt idx="5">
                  <c:v>18.89</c:v>
                </c:pt>
                <c:pt idx="6">
                  <c:v>18.32</c:v>
                </c:pt>
                <c:pt idx="7">
                  <c:v>15.95</c:v>
                </c:pt>
                <c:pt idx="8">
                  <c:v>14.99</c:v>
                </c:pt>
                <c:pt idx="9">
                  <c:v>14.79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075-4381-83CC-958162920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18656"/>
        <c:axId val="121448704"/>
      </c:lineChart>
      <c:catAx>
        <c:axId val="1333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448704"/>
        <c:crosses val="autoZero"/>
        <c:auto val="1"/>
        <c:lblAlgn val="ctr"/>
        <c:lblOffset val="100"/>
        <c:noMultiLvlLbl val="0"/>
      </c:catAx>
      <c:valAx>
        <c:axId val="121448704"/>
        <c:scaling>
          <c:orientation val="minMax"/>
          <c:min val="1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3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smtClean="0"/>
              <a:t>Money transfers in % of GDP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'ден переводы'!$A$7</c:f>
              <c:strCache>
                <c:ptCount val="1"/>
                <c:pt idx="0">
                  <c:v>Ден. переводы в % к ВВП 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'ден переводы'!$B$6:$K$6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'ден переводы'!$B$7:$K$7</c:f>
              <c:numCache>
                <c:formatCode>#\ ##0.0</c:formatCode>
                <c:ptCount val="10"/>
                <c:pt idx="0">
                  <c:v>23.435416666666669</c:v>
                </c:pt>
                <c:pt idx="1">
                  <c:v>24.280645161290323</c:v>
                </c:pt>
                <c:pt idx="2">
                  <c:v>26.795454545454543</c:v>
                </c:pt>
                <c:pt idx="3">
                  <c:v>26.139726027397263</c:v>
                </c:pt>
                <c:pt idx="4">
                  <c:v>24.485135135135135</c:v>
                </c:pt>
                <c:pt idx="5">
                  <c:v>20.065671641791045</c:v>
                </c:pt>
                <c:pt idx="6">
                  <c:v>24.033823529411762</c:v>
                </c:pt>
                <c:pt idx="7">
                  <c:v>26.398701298701297</c:v>
                </c:pt>
                <c:pt idx="8">
                  <c:v>26.456790123456791</c:v>
                </c:pt>
                <c:pt idx="9">
                  <c:v>24.512616634278288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26-4FC5-87E8-40524E85D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133752320"/>
        <c:axId val="126564544"/>
      </c:barChart>
      <c:catAx>
        <c:axId val="1337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6564544"/>
        <c:crosses val="autoZero"/>
        <c:auto val="1"/>
        <c:lblAlgn val="ctr"/>
        <c:lblOffset val="100"/>
        <c:noMultiLvlLbl val="0"/>
      </c:catAx>
      <c:valAx>
        <c:axId val="12656454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7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smtClean="0"/>
              <a:t>Money transfers in % of state expenses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'ден переводы'!$A$8</c:f>
              <c:strCache>
                <c:ptCount val="1"/>
                <c:pt idx="0">
                  <c:v>Ден. переводы в % к гос. расходам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'ден переводы'!$B$6:$K$6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'ден переводы'!$B$8:$K$8</c:f>
              <c:numCache>
                <c:formatCode>0.0</c:formatCode>
                <c:ptCount val="10"/>
                <c:pt idx="0">
                  <c:v>75.169328135712604</c:v>
                </c:pt>
                <c:pt idx="1">
                  <c:v>75.881497788507659</c:v>
                </c:pt>
                <c:pt idx="2">
                  <c:v>77.457077785564124</c:v>
                </c:pt>
                <c:pt idx="3">
                  <c:v>88.650406504065032</c:v>
                </c:pt>
                <c:pt idx="4">
                  <c:v>80.176113987344579</c:v>
                </c:pt>
                <c:pt idx="5">
                  <c:v>64.476523907726261</c:v>
                </c:pt>
                <c:pt idx="6">
                  <c:v>75.441997876563718</c:v>
                </c:pt>
                <c:pt idx="7">
                  <c:v>84.372405777851583</c:v>
                </c:pt>
                <c:pt idx="8">
                  <c:v>93.368769606134549</c:v>
                </c:pt>
                <c:pt idx="9">
                  <c:v>85.734745545429377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70-401D-9E06-D13693F1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33752832"/>
        <c:axId val="121452736"/>
      </c:barChart>
      <c:catAx>
        <c:axId val="1337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452736"/>
        <c:crosses val="autoZero"/>
        <c:auto val="1"/>
        <c:lblAlgn val="ctr"/>
        <c:lblOffset val="100"/>
        <c:noMultiLvlLbl val="0"/>
      </c:catAx>
      <c:valAx>
        <c:axId val="1214527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7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Лист5!$B$18</c:f>
              <c:strCache>
                <c:ptCount val="1"/>
                <c:pt idx="0">
                  <c:v>Poverty rate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dLbl>
              <c:idx val="4"/>
              <c:layout>
                <c:manualLayout>
                  <c:x val="-1.2746430999320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82-4BB6-A4EB-4FABCCC3AE7C}"/>
                </c:ext>
              </c:extLst>
            </c:dLbl>
            <c:dLbl>
              <c:idx val="6"/>
              <c:layout>
                <c:manualLayout>
                  <c:x val="0"/>
                  <c:y val="2.6143790849673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04-42A4-9BD4-5FFD4153B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Лист5!$A$19:$A$28</c:f>
              <c:strCache>
                <c:ptCount val="10"/>
                <c:pt idx="0">
                  <c:v>Kyrgyz Republic</c:v>
                </c:pt>
                <c:pt idx="1">
                  <c:v>Batken oblast</c:v>
                </c:pt>
                <c:pt idx="2">
                  <c:v>Jalal-Abad oblast</c:v>
                </c:pt>
                <c:pt idx="3">
                  <c:v>Issyk-Kul oblast</c:v>
                </c:pt>
                <c:pt idx="4">
                  <c:v>Naryn oblast</c:v>
                </c:pt>
                <c:pt idx="5">
                  <c:v>Osh oblast</c:v>
                </c:pt>
                <c:pt idx="6">
                  <c:v>Talas oblast</c:v>
                </c:pt>
                <c:pt idx="7">
                  <c:v>Chui oblast</c:v>
                </c:pt>
                <c:pt idx="8">
                  <c:v>Bishkek city</c:v>
                </c:pt>
                <c:pt idx="9">
                  <c:v>Osh city</c:v>
                </c:pt>
              </c:strCache>
            </c:strRef>
          </c:cat>
          <c:val>
            <c:numRef>
              <c:f>Лист5!$B$19:$B$28</c:f>
              <c:numCache>
                <c:formatCode>General</c:formatCode>
                <c:ptCount val="10"/>
                <c:pt idx="0">
                  <c:v>22.4</c:v>
                </c:pt>
                <c:pt idx="1">
                  <c:v>33.799999999999997</c:v>
                </c:pt>
                <c:pt idx="2">
                  <c:v>32.200000000000003</c:v>
                </c:pt>
                <c:pt idx="3">
                  <c:v>21.5</c:v>
                </c:pt>
                <c:pt idx="4">
                  <c:v>30.6</c:v>
                </c:pt>
                <c:pt idx="5">
                  <c:v>14.8</c:v>
                </c:pt>
                <c:pt idx="6">
                  <c:v>22.1</c:v>
                </c:pt>
                <c:pt idx="7">
                  <c:v>15.6</c:v>
                </c:pt>
                <c:pt idx="8">
                  <c:v>15.4</c:v>
                </c:pt>
                <c:pt idx="9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4-42A4-9BD4-5FFD4153B9BA}"/>
            </c:ext>
          </c:extLst>
        </c:ser>
        <c:ser>
          <c:idx val="1"/>
          <c:order val="1"/>
          <c:tx>
            <c:strRef>
              <c:f>Лист5!$C$18</c:f>
              <c:strCache>
                <c:ptCount val="1"/>
                <c:pt idx="0">
                  <c:v>Poverty rate excluding income from work outside the Kyrgyz Republic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4162701110355766E-3"/>
                  <c:y val="-2.837078531413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82-4BB6-A4EB-4FABCCC3AE7C}"/>
                </c:ext>
              </c:extLst>
            </c:dLbl>
            <c:dLbl>
              <c:idx val="8"/>
              <c:layout>
                <c:manualLayout>
                  <c:x val="5.6650804441423066E-3"/>
                  <c:y val="-1.891385687608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82-4BB6-A4EB-4FABCCC3AE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Лист5!$A$19:$A$28</c:f>
              <c:strCache>
                <c:ptCount val="10"/>
                <c:pt idx="0">
                  <c:v>Kyrgyz Republic</c:v>
                </c:pt>
                <c:pt idx="1">
                  <c:v>Batken oblast</c:v>
                </c:pt>
                <c:pt idx="2">
                  <c:v>Jalal-Abad oblast</c:v>
                </c:pt>
                <c:pt idx="3">
                  <c:v>Issyk-Kul oblast</c:v>
                </c:pt>
                <c:pt idx="4">
                  <c:v>Naryn oblast</c:v>
                </c:pt>
                <c:pt idx="5">
                  <c:v>Osh oblast</c:v>
                </c:pt>
                <c:pt idx="6">
                  <c:v>Talas oblast</c:v>
                </c:pt>
                <c:pt idx="7">
                  <c:v>Chui oblast</c:v>
                </c:pt>
                <c:pt idx="8">
                  <c:v>Bishkek city</c:v>
                </c:pt>
                <c:pt idx="9">
                  <c:v>Osh city</c:v>
                </c:pt>
              </c:strCache>
            </c:strRef>
          </c:cat>
          <c:val>
            <c:numRef>
              <c:f>Лист5!$C$19:$C$28</c:f>
              <c:numCache>
                <c:formatCode>General</c:formatCode>
                <c:ptCount val="10"/>
                <c:pt idx="0">
                  <c:v>32.200000000000003</c:v>
                </c:pt>
                <c:pt idx="1">
                  <c:v>54.6</c:v>
                </c:pt>
                <c:pt idx="2">
                  <c:v>44.9</c:v>
                </c:pt>
                <c:pt idx="3">
                  <c:v>24.4</c:v>
                </c:pt>
                <c:pt idx="4">
                  <c:v>30.6</c:v>
                </c:pt>
                <c:pt idx="5">
                  <c:v>36.1</c:v>
                </c:pt>
                <c:pt idx="6" formatCode="0.0">
                  <c:v>24</c:v>
                </c:pt>
                <c:pt idx="7">
                  <c:v>19.5</c:v>
                </c:pt>
                <c:pt idx="8">
                  <c:v>15.6</c:v>
                </c:pt>
                <c:pt idx="9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4-42A4-9BD4-5FFD4153B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33760000"/>
        <c:axId val="34154176"/>
      </c:barChart>
      <c:catAx>
        <c:axId val="1337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4154176"/>
        <c:crosses val="autoZero"/>
        <c:auto val="1"/>
        <c:lblAlgn val="ctr"/>
        <c:lblOffset val="100"/>
        <c:noMultiLvlLbl val="0"/>
      </c:catAx>
      <c:valAx>
        <c:axId val="3415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376000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8873942308641007"/>
          <c:w val="0.96113687904919431"/>
          <c:h val="9.943941636603376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Лист1!$A$4</c:f>
              <c:strCache>
                <c:ptCount val="1"/>
                <c:pt idx="0">
                  <c:v>Amount of direct investments (USD mln.)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Лист1!$B$4:$F$4</c:f>
              <c:numCache>
                <c:formatCode>#,##0.00</c:formatCode>
                <c:ptCount val="5"/>
                <c:pt idx="0" formatCode="General">
                  <c:v>727.1</c:v>
                </c:pt>
                <c:pt idx="1">
                  <c:v>1573.2</c:v>
                </c:pt>
                <c:pt idx="2" formatCode="General">
                  <c:v>814</c:v>
                </c:pt>
                <c:pt idx="3" formatCode="General">
                  <c:v>616.79999999999995</c:v>
                </c:pt>
                <c:pt idx="4" formatCode="General">
                  <c:v>851.7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8-44FF-8E61-D6FF4C85C137}"/>
            </c:ext>
          </c:extLst>
        </c:ser>
        <c:ser>
          <c:idx val="2"/>
          <c:order val="1"/>
          <c:tx>
            <c:strRef>
              <c:f>Лист1!$A$5</c:f>
              <c:strCache>
                <c:ptCount val="1"/>
                <c:pt idx="0">
                  <c:v>Amount of remittances (USD mln.)</c:v>
                </c:pt>
              </c:strCache>
            </c:strRef>
          </c:tx>
          <c:spPr>
            <a:solidFill>
              <a:srgbClr val="A4C8E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Лист1!$B$5:$F$5</c:f>
              <c:numCache>
                <c:formatCode>#,##0.00</c:formatCode>
                <c:ptCount val="5"/>
                <c:pt idx="0" formatCode="General">
                  <c:v>2235.8000000000002</c:v>
                </c:pt>
                <c:pt idx="1">
                  <c:v>1683.6</c:v>
                </c:pt>
                <c:pt idx="2">
                  <c:v>1991.3</c:v>
                </c:pt>
                <c:pt idx="3" formatCode="General">
                  <c:v>2482.4</c:v>
                </c:pt>
                <c:pt idx="4">
                  <c:v>2685.3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8-44FF-8E61-D6FF4C85C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3762048"/>
        <c:axId val="341530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258-44FF-8E61-D6FF4C85C137}"/>
                  </c:ext>
                </c:extLst>
              </c15:ser>
            </c15:filteredBarSeries>
          </c:ext>
        </c:extLst>
      </c:barChart>
      <c:catAx>
        <c:axId val="13376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34153024"/>
        <c:crosses val="autoZero"/>
        <c:auto val="1"/>
        <c:lblAlgn val="ctr"/>
        <c:lblOffset val="100"/>
        <c:noMultiLvlLbl val="0"/>
      </c:catAx>
      <c:valAx>
        <c:axId val="34153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762048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'1.01.00.10 ВРП на душу населени'!$A$21</c:f>
              <c:strCache>
                <c:ptCount val="1"/>
                <c:pt idx="0">
                  <c:v>ВРП</c:v>
                </c:pt>
              </c:strCache>
            </c:strRef>
          </c:tx>
          <c:spPr>
            <a:ln w="57150" cap="rnd" cmpd="sng" algn="ctr">
              <a:solidFill>
                <a:srgbClr val="4F81BD"/>
              </a:solidFill>
              <a:round/>
            </a:ln>
            <a:effectLst/>
          </c:spPr>
          <c:marker>
            <c:spPr>
              <a:solidFill>
                <a:srgbClr val="4F81BD"/>
              </a:solidFill>
              <a:ln w="57150">
                <a:solidFill>
                  <a:srgbClr val="4F81BD"/>
                </a:solidFill>
              </a:ln>
            </c:spPr>
          </c:marker>
          <c:dLbls>
            <c:numFmt formatCode="#,##0.0" sourceLinked="0"/>
            <c:spPr>
              <a:solidFill>
                <a:srgbClr val="A4C8E6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'1.01.00.10 ВРП на душу населени'!$B$20:$J$20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'1.01.00.10 ВРП на душу населени'!$B$21:$J$21</c:f>
              <c:numCache>
                <c:formatCode>#\ ##0.0</c:formatCode>
                <c:ptCount val="9"/>
                <c:pt idx="0">
                  <c:v>42.4</c:v>
                </c:pt>
                <c:pt idx="1">
                  <c:v>54.4</c:v>
                </c:pt>
                <c:pt idx="2" formatCode="General">
                  <c:v>58</c:v>
                </c:pt>
                <c:pt idx="3" formatCode="General">
                  <c:v>65</c:v>
                </c:pt>
                <c:pt idx="4" formatCode="General">
                  <c:v>71.8</c:v>
                </c:pt>
                <c:pt idx="5" formatCode="General">
                  <c:v>75.5</c:v>
                </c:pt>
                <c:pt idx="6" formatCode="General">
                  <c:v>81.8</c:v>
                </c:pt>
                <c:pt idx="7" formatCode="General">
                  <c:v>89.3</c:v>
                </c:pt>
                <c:pt idx="8" formatCode="General">
                  <c:v>91.8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1FB-4CCE-9376-FBEF60827E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34936576"/>
        <c:axId val="34159936"/>
      </c:lineChart>
      <c:catAx>
        <c:axId val="1349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159936"/>
        <c:crosses val="autoZero"/>
        <c:auto val="1"/>
        <c:lblAlgn val="ctr"/>
        <c:lblOffset val="100"/>
        <c:noMultiLvlLbl val="0"/>
      </c:catAx>
      <c:valAx>
        <c:axId val="34159936"/>
        <c:scaling>
          <c:orientation val="minMax"/>
          <c:max val="10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thausands</a:t>
                </a:r>
                <a:r>
                  <a:rPr lang="en-US" baseline="0" dirty="0" smtClean="0"/>
                  <a:t> of KGS)</a:t>
                </a:r>
                <a:endParaRPr lang="ru-RU" dirty="0"/>
              </a:p>
            </c:rich>
          </c:tx>
          <c:layout/>
          <c:overlay val="0"/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49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32376298013974E-2"/>
          <c:y val="3.6960526409536426E-2"/>
          <c:w val="0.90472281853035452"/>
          <c:h val="0.813735800930811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</c:multiLvlStrCache>
            </c:multiLvlStrRef>
          </c:cat>
          <c:val>
            <c:numRef>
              <c:f>Лист2!$B$3:$K$3</c:f>
              <c:numCache>
                <c:formatCode>0.0</c:formatCode>
                <c:ptCount val="10"/>
                <c:pt idx="0">
                  <c:v>557.1133002490875</c:v>
                </c:pt>
                <c:pt idx="1">
                  <c:v>600.58744221730069</c:v>
                </c:pt>
                <c:pt idx="2">
                  <c:v>667.06204806809865</c:v>
                </c:pt>
                <c:pt idx="3">
                  <c:v>711.7215679910372</c:v>
                </c:pt>
                <c:pt idx="4">
                  <c:v>757.69686679772246</c:v>
                </c:pt>
                <c:pt idx="5">
                  <c:v>796.5</c:v>
                </c:pt>
                <c:pt idx="6">
                  <c:v>868.5</c:v>
                </c:pt>
                <c:pt idx="7">
                  <c:v>951.7</c:v>
                </c:pt>
                <c:pt idx="8">
                  <c:v>1049.4000000000001</c:v>
                </c:pt>
                <c:pt idx="9">
                  <c:v>1162.0999999999999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8E-4C23-B75C-760CF29FA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35481344"/>
        <c:axId val="133204800"/>
      </c:barChart>
      <c:catAx>
        <c:axId val="1354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3204800"/>
        <c:crosses val="autoZero"/>
        <c:auto val="1"/>
        <c:lblAlgn val="ctr"/>
        <c:lblOffset val="100"/>
        <c:noMultiLvlLbl val="0"/>
      </c:catAx>
      <c:valAx>
        <c:axId val="1332048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54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37963502123672E-2"/>
          <c:y val="2.310723659542557E-2"/>
          <c:w val="0.91586785439592711"/>
          <c:h val="0.56487118262647473"/>
        </c:manualLayout>
      </c:layout>
      <c:barChart>
        <c:barDir val="col"/>
        <c:grouping val="clustered"/>
        <c:varyColors val="0"/>
        <c:ser>
          <c:idx val="2"/>
          <c:order val="2"/>
          <c:tx>
            <c:v>Номинальный объем ВВП, млпд сомов</c:v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.212046230090067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F3-443F-A83D-A05F28D10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Лист2!$B$3:$K$3</c:f>
              <c:numCache>
                <c:formatCode>0.0</c:formatCode>
                <c:ptCount val="10"/>
                <c:pt idx="0">
                  <c:v>557.1133002490875</c:v>
                </c:pt>
                <c:pt idx="1">
                  <c:v>600.6</c:v>
                </c:pt>
                <c:pt idx="2">
                  <c:v>667.1</c:v>
                </c:pt>
                <c:pt idx="3">
                  <c:v>711.7</c:v>
                </c:pt>
                <c:pt idx="4">
                  <c:v>757.7</c:v>
                </c:pt>
                <c:pt idx="5">
                  <c:v>796.5</c:v>
                </c:pt>
                <c:pt idx="6">
                  <c:v>868.5</c:v>
                </c:pt>
                <c:pt idx="7">
                  <c:v>951.7</c:v>
                </c:pt>
                <c:pt idx="8">
                  <c:v>1049.4000000000001</c:v>
                </c:pt>
                <c:pt idx="9">
                  <c:v>1162.0999999999999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3-46E8-80BF-85AF656A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36982528"/>
        <c:axId val="2317632"/>
      </c:barChart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Real GDP growth rate, in %</c:v>
                </c:pt>
              </c:strCache>
            </c:strRef>
          </c:tx>
          <c:spPr>
            <a:ln w="38100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38100">
                <a:solidFill>
                  <a:srgbClr val="5498D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8556855367484967E-2"/>
                  <c:y val="-4.070828646419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03-46E8-80BF-85AF656A3A5A}"/>
                </c:ext>
              </c:extLst>
            </c:dLbl>
            <c:dLbl>
              <c:idx val="4"/>
              <c:layout>
                <c:manualLayout>
                  <c:x val="-3.5648822258039621E-2"/>
                  <c:y val="-3.832733408323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03-46E8-80BF-85AF656A3A5A}"/>
                </c:ext>
              </c:extLst>
            </c:dLbl>
            <c:dLbl>
              <c:idx val="6"/>
              <c:layout>
                <c:manualLayout>
                  <c:x val="-9.4765242730317934E-3"/>
                  <c:y val="3.7863142107236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03-46E8-80BF-85AF656A3A5A}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Лист1!$B$3:$K$3</c:f>
              <c:numCache>
                <c:formatCode>0.0</c:formatCode>
                <c:ptCount val="10"/>
                <c:pt idx="0">
                  <c:v>103.45712872463707</c:v>
                </c:pt>
                <c:pt idx="1">
                  <c:v>104.00119572603322</c:v>
                </c:pt>
                <c:pt idx="2">
                  <c:v>104.96157107716544</c:v>
                </c:pt>
                <c:pt idx="3">
                  <c:v>103.96239924879303</c:v>
                </c:pt>
                <c:pt idx="4">
                  <c:v>104.36183876043444</c:v>
                </c:pt>
                <c:pt idx="5">
                  <c:v>102.77537203501488</c:v>
                </c:pt>
                <c:pt idx="6">
                  <c:v>104.89850135334875</c:v>
                </c:pt>
                <c:pt idx="7">
                  <c:v>105.11852328663078</c:v>
                </c:pt>
                <c:pt idx="8">
                  <c:v>105.35782474565603</c:v>
                </c:pt>
                <c:pt idx="9">
                  <c:v>105.47292311780441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603-46E8-80BF-85AF656A3A5A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Real GDP growth rate excluding Kumtor, in %</c:v>
                </c:pt>
              </c:strCache>
            </c:strRef>
          </c:tx>
          <c:spPr>
            <a:ln w="38100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38100">
                <a:solidFill>
                  <a:srgbClr val="D6009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1286772593871678E-2"/>
                  <c:y val="4.3089238845144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03-46E8-80BF-85AF656A3A5A}"/>
                </c:ext>
              </c:extLst>
            </c:dLbl>
            <c:dLbl>
              <c:idx val="3"/>
              <c:layout>
                <c:manualLayout>
                  <c:x val="-2.2562673265535762E-2"/>
                  <c:y val="-2.8339332583427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03-46E8-80BF-85AF656A3A5A}"/>
                </c:ext>
              </c:extLst>
            </c:dLbl>
            <c:dLbl>
              <c:idx val="4"/>
              <c:layout>
                <c:manualLayout>
                  <c:x val="-3.5648822258039621E-2"/>
                  <c:y val="3.8327334083239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03-46E8-80BF-85AF656A3A5A}"/>
                </c:ext>
              </c:extLst>
            </c:dLbl>
            <c:dLbl>
              <c:idx val="5"/>
              <c:layout>
                <c:manualLayout>
                  <c:x val="-3.8556855367485043E-2"/>
                  <c:y val="-3.7863142107236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03-46E8-80BF-85AF656A3A5A}"/>
                </c:ext>
              </c:extLst>
            </c:dLbl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Лист1!$B$4:$K$4</c:f>
              <c:numCache>
                <c:formatCode>0.0</c:formatCode>
                <c:ptCount val="10"/>
                <c:pt idx="0">
                  <c:v>104.23869166216082</c:v>
                </c:pt>
                <c:pt idx="1">
                  <c:v>103.84173023406895</c:v>
                </c:pt>
                <c:pt idx="2">
                  <c:v>105.59854466746181</c:v>
                </c:pt>
                <c:pt idx="3">
                  <c:v>104.39380968458838</c:v>
                </c:pt>
                <c:pt idx="4">
                  <c:v>103.94635272636236</c:v>
                </c:pt>
                <c:pt idx="5">
                  <c:v>104.4770638724038</c:v>
                </c:pt>
                <c:pt idx="6">
                  <c:v>105.21872298857843</c:v>
                </c:pt>
                <c:pt idx="7">
                  <c:v>105.42377014030062</c:v>
                </c:pt>
                <c:pt idx="8">
                  <c:v>105.64789518330211</c:v>
                </c:pt>
                <c:pt idx="9">
                  <c:v>105.74027909534654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D603-46E8-80BF-85AF656A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35552"/>
        <c:axId val="2317056"/>
      </c:lineChart>
      <c:catAx>
        <c:axId val="1365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17056"/>
        <c:crosses val="autoZero"/>
        <c:auto val="1"/>
        <c:lblAlgn val="ctr"/>
        <c:lblOffset val="100"/>
        <c:noMultiLvlLbl val="0"/>
      </c:catAx>
      <c:valAx>
        <c:axId val="2317056"/>
        <c:scaling>
          <c:orientation val="minMax"/>
          <c:min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6535552"/>
        <c:crosses val="autoZero"/>
        <c:crossBetween val="between"/>
      </c:valAx>
      <c:valAx>
        <c:axId val="2317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6982528"/>
        <c:crosses val="max"/>
        <c:crossBetween val="between"/>
      </c:valAx>
      <c:catAx>
        <c:axId val="13698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7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98076261868046E-2"/>
          <c:y val="4.4176706827309238E-2"/>
          <c:w val="0.93087900977358373"/>
          <c:h val="0.63231205642463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1. Сельское хозяйство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Лист4!$B$3:$K$3</c:f>
              <c:numCache>
                <c:formatCode>0.0</c:formatCode>
                <c:ptCount val="10"/>
                <c:pt idx="0">
                  <c:v>0.33967625661269424</c:v>
                </c:pt>
                <c:pt idx="1">
                  <c:v>0.22245419485417606</c:v>
                </c:pt>
                <c:pt idx="2">
                  <c:v>0.32416464823976582</c:v>
                </c:pt>
                <c:pt idx="3">
                  <c:v>0.47471947919843077</c:v>
                </c:pt>
                <c:pt idx="4">
                  <c:v>0.38441090870429384</c:v>
                </c:pt>
                <c:pt idx="5">
                  <c:v>0.39538515042174749</c:v>
                </c:pt>
                <c:pt idx="6">
                  <c:v>0.37904716788878273</c:v>
                </c:pt>
                <c:pt idx="7">
                  <c:v>0.37469286684130676</c:v>
                </c:pt>
                <c:pt idx="8">
                  <c:v>0.37157054390374189</c:v>
                </c:pt>
                <c:pt idx="9">
                  <c:v>0.38217022638386977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5F-4C6E-A446-E1B78BFA1B33}"/>
            </c:ext>
          </c:extLst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2.Промышленность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Лист4!$B$4:$K$4</c:f>
              <c:numCache>
                <c:formatCode>0.0</c:formatCode>
                <c:ptCount val="10"/>
                <c:pt idx="0">
                  <c:v>1.0296036180356609</c:v>
                </c:pt>
                <c:pt idx="1">
                  <c:v>0.95986544950189456</c:v>
                </c:pt>
                <c:pt idx="2">
                  <c:v>0.77113736247607034</c:v>
                </c:pt>
                <c:pt idx="3">
                  <c:v>0.54557997575181072</c:v>
                </c:pt>
                <c:pt idx="4">
                  <c:v>1.1591503319884102</c:v>
                </c:pt>
                <c:pt idx="5">
                  <c:v>-2.357460804585719</c:v>
                </c:pt>
                <c:pt idx="6">
                  <c:v>0.80586917837716709</c:v>
                </c:pt>
                <c:pt idx="7">
                  <c:v>0.66511371837945954</c:v>
                </c:pt>
                <c:pt idx="8">
                  <c:v>0.67635967301071165</c:v>
                </c:pt>
                <c:pt idx="9">
                  <c:v>0.62615576001623974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5F-4C6E-A446-E1B78BFA1B33}"/>
            </c:ext>
          </c:extLst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3. Строительство</c:v>
                </c:pt>
              </c:strCache>
            </c:strRef>
          </c:tx>
          <c:spPr>
            <a:solidFill>
              <a:srgbClr val="A4C8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Лист4!$B$5:$K$5</c:f>
              <c:numCache>
                <c:formatCode>0.0</c:formatCode>
                <c:ptCount val="10"/>
                <c:pt idx="0">
                  <c:v>0.66960654371161565</c:v>
                </c:pt>
                <c:pt idx="1">
                  <c:v>0.79399558366713874</c:v>
                </c:pt>
                <c:pt idx="2">
                  <c:v>1.0635993494865823</c:v>
                </c:pt>
                <c:pt idx="3">
                  <c:v>0.8480889616597288</c:v>
                </c:pt>
                <c:pt idx="4">
                  <c:v>0.83634114226695311</c:v>
                </c:pt>
                <c:pt idx="5">
                  <c:v>0.94366682955961423</c:v>
                </c:pt>
                <c:pt idx="6">
                  <c:v>1.1320169147838797</c:v>
                </c:pt>
                <c:pt idx="7">
                  <c:v>1.3142463782693228</c:v>
                </c:pt>
                <c:pt idx="8">
                  <c:v>1.511567581996579</c:v>
                </c:pt>
                <c:pt idx="9">
                  <c:v>1.6665957433318213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5F-4C6E-A446-E1B78BFA1B33}"/>
            </c:ext>
          </c:extLst>
        </c:ser>
        <c:ser>
          <c:idx val="3"/>
          <c:order val="3"/>
          <c:tx>
            <c:strRef>
              <c:f>Лист4!$A$6</c:f>
              <c:strCache>
                <c:ptCount val="1"/>
                <c:pt idx="0">
                  <c:v>4. Сфера услуг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Лист4!$B$6:$K$6</c:f>
              <c:numCache>
                <c:formatCode>0.0</c:formatCode>
                <c:ptCount val="10"/>
                <c:pt idx="0">
                  <c:v>0.96641561526757969</c:v>
                </c:pt>
                <c:pt idx="1">
                  <c:v>1.3454224200965617</c:v>
                </c:pt>
                <c:pt idx="2">
                  <c:v>2.028726775378658</c:v>
                </c:pt>
                <c:pt idx="3">
                  <c:v>1.6513546159245898</c:v>
                </c:pt>
                <c:pt idx="4">
                  <c:v>1.3673005907548663</c:v>
                </c:pt>
                <c:pt idx="5">
                  <c:v>1.9095342945612941</c:v>
                </c:pt>
                <c:pt idx="6">
                  <c:v>1.9807223553596527</c:v>
                </c:pt>
                <c:pt idx="7">
                  <c:v>2.1324369155508061</c:v>
                </c:pt>
                <c:pt idx="8">
                  <c:v>2.1427939859072498</c:v>
                </c:pt>
                <c:pt idx="9">
                  <c:v>2.1519681350790241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5F-4C6E-A446-E1B78BFA1B33}"/>
            </c:ext>
          </c:extLst>
        </c:ser>
        <c:ser>
          <c:idx val="4"/>
          <c:order val="4"/>
          <c:tx>
            <c:strRef>
              <c:f>Лист4!$A$7</c:f>
              <c:strCache>
                <c:ptCount val="1"/>
                <c:pt idx="0">
                  <c:v>5. Чистые налоги на продуты и импорт</c:v>
                </c:pt>
              </c:strCache>
            </c:strRef>
          </c:tx>
          <c:spPr>
            <a:gradFill flip="none" rotWithShape="1">
              <a:gsLst>
                <a:gs pos="0">
                  <a:srgbClr val="FF7C80">
                    <a:shade val="30000"/>
                    <a:satMod val="115000"/>
                  </a:srgbClr>
                </a:gs>
                <a:gs pos="50000">
                  <a:srgbClr val="FF7C80">
                    <a:shade val="67500"/>
                    <a:satMod val="115000"/>
                  </a:srgbClr>
                </a:gs>
                <a:gs pos="100000">
                  <a:srgbClr val="FF7C8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9037080122678235E-3"/>
                  <c:y val="-2.212131188088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5F-4C6E-A446-E1B78BFA1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Лист4!$B$7:$K$7</c:f>
              <c:numCache>
                <c:formatCode>0.0</c:formatCode>
                <c:ptCount val="10"/>
                <c:pt idx="0">
                  <c:v>0.45182669100952366</c:v>
                </c:pt>
                <c:pt idx="1">
                  <c:v>0.56288247599286301</c:v>
                </c:pt>
                <c:pt idx="2">
                  <c:v>0.69798670296447207</c:v>
                </c:pt>
                <c:pt idx="3">
                  <c:v>0.55742464321885743</c:v>
                </c:pt>
                <c:pt idx="4">
                  <c:v>0.61557392879146922</c:v>
                </c:pt>
                <c:pt idx="5">
                  <c:v>0.13112634161176751</c:v>
                </c:pt>
                <c:pt idx="6">
                  <c:v>0.70695606554491019</c:v>
                </c:pt>
                <c:pt idx="7">
                  <c:v>0.73572243778867219</c:v>
                </c:pt>
                <c:pt idx="8">
                  <c:v>0.76795876758995985</c:v>
                </c:pt>
                <c:pt idx="9">
                  <c:v>0.78178262282965494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5F-4C6E-A446-E1B78BFA1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137041920"/>
        <c:axId val="133227648"/>
      </c:barChart>
      <c:catAx>
        <c:axId val="13704192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3227648"/>
        <c:crosses val="autoZero"/>
        <c:auto val="1"/>
        <c:lblAlgn val="ctr"/>
        <c:lblOffset val="100"/>
        <c:noMultiLvlLbl val="0"/>
      </c:catAx>
      <c:valAx>
        <c:axId val="1332276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0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942159508226202E-2"/>
          <c:y val="0.84680323818846781"/>
          <c:w val="0.86101938899581532"/>
          <c:h val="0.13844922055760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4"/>
          <c:order val="0"/>
          <c:tx>
            <c:strRef>
              <c:f>'Структура (2)'!$A$9</c:f>
              <c:strCache>
                <c:ptCount val="1"/>
                <c:pt idx="0">
                  <c:v>Pure National Product (PND)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33-440D-B7B9-C82679A53F5B}"/>
                </c:ext>
              </c:extLst>
            </c:dLbl>
            <c:dLbl>
              <c:idx val="8"/>
              <c:layout>
                <c:manualLayout>
                  <c:x val="1.6400177017037219E-3"/>
                  <c:y val="4.017266594419643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33-440D-B7B9-C82679A53F5B}"/>
                </c:ext>
              </c:extLst>
            </c:dLbl>
            <c:dLbl>
              <c:idx val="9"/>
              <c:layout>
                <c:manualLayout>
                  <c:x val="-1.2186379446817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33-440D-B7B9-C82679A53F5B}"/>
                </c:ext>
              </c:extLst>
            </c:dLbl>
            <c:dLbl>
              <c:idx val="27"/>
              <c:layout>
                <c:manualLayout>
                  <c:x val="-5.2083329061406794E-3"/>
                  <c:y val="-1.80212025833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(2)'!$B$9:$AD$9</c:f>
              <c:numCache>
                <c:formatCode>0.0</c:formatCode>
                <c:ptCount val="10"/>
                <c:pt idx="0">
                  <c:v>14.067856574237231</c:v>
                </c:pt>
                <c:pt idx="1">
                  <c:v>14.067856574237231</c:v>
                </c:pt>
                <c:pt idx="2">
                  <c:v>14.067856574237231</c:v>
                </c:pt>
                <c:pt idx="3">
                  <c:v>14.112716278631037</c:v>
                </c:pt>
                <c:pt idx="4">
                  <c:v>14.225862728680481</c:v>
                </c:pt>
                <c:pt idx="5">
                  <c:v>14.172723965286222</c:v>
                </c:pt>
                <c:pt idx="6">
                  <c:v>14.147271631959457</c:v>
                </c:pt>
                <c:pt idx="7">
                  <c:v>14.128632972937558</c:v>
                </c:pt>
                <c:pt idx="8">
                  <c:v>14.102256595131646</c:v>
                </c:pt>
                <c:pt idx="9">
                  <c:v>14.102256595131646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33-440D-B7B9-C82679A53F5B}"/>
            </c:ext>
          </c:extLst>
        </c:ser>
        <c:ser>
          <c:idx val="1"/>
          <c:order val="1"/>
          <c:tx>
            <c:strRef>
              <c:f>'Структура (2)'!$A$6</c:f>
              <c:strCache>
                <c:ptCount val="1"/>
                <c:pt idx="0">
                  <c:v>Rural economy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>
                <c:manualLayout>
                  <c:x val="1.4784849523761153E-2"/>
                  <c:y val="1.700642858304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33-440D-B7B9-C82679A53F5B}"/>
                </c:ext>
              </c:extLst>
            </c:dLbl>
            <c:dLbl>
              <c:idx val="1"/>
              <c:layout>
                <c:manualLayout>
                  <c:x val="-8.9590184866172092E-3"/>
                  <c:y val="-1.21474489878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240924702388929E-2"/>
                      <c:h val="2.615355332012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533-440D-B7B9-C82679A53F5B}"/>
                </c:ext>
              </c:extLst>
            </c:dLbl>
            <c:dLbl>
              <c:idx val="8"/>
              <c:layout>
                <c:manualLayout>
                  <c:x val="-1.1798510028222089E-2"/>
                  <c:y val="2.18252355122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33-440D-B7B9-C82679A53F5B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33-440D-B7B9-C82679A53F5B}"/>
                </c:ext>
              </c:extLst>
            </c:dLbl>
            <c:dLbl>
              <c:idx val="27"/>
              <c:layout>
                <c:manualLayout>
                  <c:x val="-9.3749992310532305E-3"/>
                  <c:y val="2.202591426858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(2)'!$B$6:$AD$6</c:f>
              <c:numCache>
                <c:formatCode>0.0</c:formatCode>
                <c:ptCount val="10"/>
                <c:pt idx="0">
                  <c:v>11.648815415281641</c:v>
                </c:pt>
                <c:pt idx="1">
                  <c:v>11.2967185834785</c:v>
                </c:pt>
                <c:pt idx="2">
                  <c:v>10.82991908253665</c:v>
                </c:pt>
                <c:pt idx="3">
                  <c:v>10.705510481180193</c:v>
                </c:pt>
                <c:pt idx="4">
                  <c:v>10.616301254392626</c:v>
                </c:pt>
                <c:pt idx="5">
                  <c:v>10.919149325253422</c:v>
                </c:pt>
                <c:pt idx="6">
                  <c:v>10.673359915499185</c:v>
                </c:pt>
                <c:pt idx="7">
                  <c:v>10.411121613676213</c:v>
                </c:pt>
                <c:pt idx="8">
                  <c:v>10.111634614483433</c:v>
                </c:pt>
                <c:pt idx="9">
                  <c:v>9.7515850806490825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33-440D-B7B9-C82679A53F5B}"/>
            </c:ext>
          </c:extLst>
        </c:ser>
        <c:ser>
          <c:idx val="2"/>
          <c:order val="2"/>
          <c:tx>
            <c:strRef>
              <c:f>'Структура (2)'!$A$7</c:f>
              <c:strCache>
                <c:ptCount val="1"/>
                <c:pt idx="0">
                  <c:v>Consctuction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dLbls>
            <c:dLbl>
              <c:idx val="0"/>
              <c:layout>
                <c:manualLayout>
                  <c:x val="8.8708873774490573E-3"/>
                  <c:y val="-2.469660608349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33-440D-B7B9-C82679A53F5B}"/>
                </c:ext>
              </c:extLst>
            </c:dLbl>
            <c:dLbl>
              <c:idx val="8"/>
              <c:layout>
                <c:manualLayout>
                  <c:x val="-1.4784812295748517E-2"/>
                  <c:y val="-4.9393212166987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533-440D-B7B9-C82679A53F5B}"/>
                </c:ext>
              </c:extLst>
            </c:dLbl>
            <c:dLbl>
              <c:idx val="9"/>
              <c:layout>
                <c:manualLayout>
                  <c:x val="-1.706093122554388E-2"/>
                  <c:y val="-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33-440D-B7B9-C82679A53F5B}"/>
                </c:ext>
              </c:extLst>
            </c:dLbl>
            <c:dLbl>
              <c:idx val="27"/>
              <c:layout>
                <c:manualLayout>
                  <c:x val="-8.33333264982509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(2)'!$B$7:$AD$7</c:f>
              <c:numCache>
                <c:formatCode>0.0</c:formatCode>
                <c:ptCount val="10"/>
                <c:pt idx="0">
                  <c:v>8.8221731518570969</c:v>
                </c:pt>
                <c:pt idx="1">
                  <c:v>9.0905927306545475</c:v>
                </c:pt>
                <c:pt idx="2">
                  <c:v>9.3196589193376855</c:v>
                </c:pt>
                <c:pt idx="3">
                  <c:v>9.6131165777810672</c:v>
                </c:pt>
                <c:pt idx="4">
                  <c:v>9.9333350479959392</c:v>
                </c:pt>
                <c:pt idx="5">
                  <c:v>10.198350583638561</c:v>
                </c:pt>
                <c:pt idx="6">
                  <c:v>10.513971026154582</c:v>
                </c:pt>
                <c:pt idx="7">
                  <c:v>10.953388275337533</c:v>
                </c:pt>
                <c:pt idx="8">
                  <c:v>11.493763747116009</c:v>
                </c:pt>
                <c:pt idx="9">
                  <c:v>12.048888070088456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533-440D-B7B9-C82679A53F5B}"/>
            </c:ext>
          </c:extLst>
        </c:ser>
        <c:ser>
          <c:idx val="3"/>
          <c:order val="3"/>
          <c:tx>
            <c:strRef>
              <c:f>'Структура (2)'!$A$8</c:f>
              <c:strCache>
                <c:ptCount val="1"/>
                <c:pt idx="0">
                  <c:v>Servicese sector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7.4089818250480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533-440D-B7B9-C82679A53F5B}"/>
                </c:ext>
              </c:extLst>
            </c:dLbl>
            <c:dLbl>
              <c:idx val="1"/>
              <c:layout>
                <c:manualLayout>
                  <c:x val="1.6424867225464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33-440D-B7B9-C82679A53F5B}"/>
                </c:ext>
              </c:extLst>
            </c:dLbl>
            <c:dLbl>
              <c:idx val="8"/>
              <c:layout>
                <c:manualLayout>
                  <c:x val="-7.2577913994594087E-3"/>
                  <c:y val="1.0677128949666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533-440D-B7B9-C82679A53F5B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33-440D-B7B9-C82679A53F5B}"/>
                </c:ext>
              </c:extLst>
            </c:dLbl>
            <c:dLbl>
              <c:idx val="27"/>
              <c:layout>
                <c:manualLayout>
                  <c:x val="-6.249999487368969E-3"/>
                  <c:y val="2.80329817963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(2)'!$B$8:$AD$8</c:f>
              <c:numCache>
                <c:formatCode>0.0</c:formatCode>
                <c:ptCount val="10"/>
                <c:pt idx="0">
                  <c:v>46.821158260514395</c:v>
                </c:pt>
                <c:pt idx="1">
                  <c:v>46.744856575545072</c:v>
                </c:pt>
                <c:pt idx="2">
                  <c:v>47.181560454988279</c:v>
                </c:pt>
                <c:pt idx="3">
                  <c:v>47.148296232926327</c:v>
                </c:pt>
                <c:pt idx="4">
                  <c:v>46.57400718442171</c:v>
                </c:pt>
                <c:pt idx="5">
                  <c:v>48.310301350235328</c:v>
                </c:pt>
                <c:pt idx="6">
                  <c:v>48.464475353427346</c:v>
                </c:pt>
                <c:pt idx="7">
                  <c:v>48.699863316073795</c:v>
                </c:pt>
                <c:pt idx="8">
                  <c:v>48.90836670634139</c:v>
                </c:pt>
                <c:pt idx="9">
                  <c:v>49.190025159712377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533-440D-B7B9-C82679A53F5B}"/>
            </c:ext>
          </c:extLst>
        </c:ser>
        <c:ser>
          <c:idx val="0"/>
          <c:order val="4"/>
          <c:tx>
            <c:strRef>
              <c:f>'Структура (2)'!$A$3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1.3306331066173561E-2"/>
                  <c:y val="-2.469660608349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533-440D-B7B9-C82679A53F5B}"/>
                </c:ext>
              </c:extLst>
            </c:dLbl>
            <c:dLbl>
              <c:idx val="9"/>
              <c:layout>
                <c:manualLayout>
                  <c:x val="-9.749103557453646E-3"/>
                  <c:y val="-2.3474178403756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33-440D-B7B9-C82679A53F5B}"/>
                </c:ext>
              </c:extLst>
            </c:dLbl>
            <c:dLbl>
              <c:idx val="26"/>
              <c:layout>
                <c:manualLayout>
                  <c:x val="1.5624998718421873E-2"/>
                  <c:y val="1.8354716521900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pre. fact</c:v>
                  </c:pt>
                  <c:pt idx="1">
                    <c:v>expected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(2)'!$B$3:$AD$3</c:f>
              <c:numCache>
                <c:formatCode>0.0</c:formatCode>
                <c:ptCount val="10"/>
                <c:pt idx="0">
                  <c:v>18.639996598109633</c:v>
                </c:pt>
                <c:pt idx="1">
                  <c:v>18.799975536084627</c:v>
                </c:pt>
                <c:pt idx="2">
                  <c:v>18.601004968900142</c:v>
                </c:pt>
                <c:pt idx="3">
                  <c:v>18.420360429481359</c:v>
                </c:pt>
                <c:pt idx="4">
                  <c:v>18.650493784509237</c:v>
                </c:pt>
                <c:pt idx="5">
                  <c:v>16.399474775586476</c:v>
                </c:pt>
                <c:pt idx="6">
                  <c:v>16.200922072959429</c:v>
                </c:pt>
                <c:pt idx="7">
                  <c:v>15.806993821974904</c:v>
                </c:pt>
                <c:pt idx="8">
                  <c:v>15.383978336927523</c:v>
                </c:pt>
                <c:pt idx="9">
                  <c:v>14.907245094418442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533-440D-B7B9-C82679A53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39232"/>
        <c:axId val="35710080"/>
      </c:areaChart>
      <c:catAx>
        <c:axId val="13743923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710080"/>
        <c:crosses val="autoZero"/>
        <c:auto val="1"/>
        <c:lblAlgn val="ctr"/>
        <c:lblOffset val="100"/>
        <c:noMultiLvlLbl val="0"/>
      </c:catAx>
      <c:valAx>
        <c:axId val="35710080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743923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'мировое ВВП'!$A$4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FE-498F-802A-9C40DD781E05}"/>
              </c:ext>
            </c:extLst>
          </c:dPt>
          <c:dLbls>
            <c:dLbl>
              <c:idx val="0"/>
              <c:layout>
                <c:manualLayout>
                  <c:x val="-3.9896266280646728E-2"/>
                  <c:y val="-4.015265626024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FE-498F-802A-9C40DD781E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2A-4819-ACB1-CD4EDAFB054E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2A-4819-ACB1-CD4EDAFB054E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2A-4819-ACB1-CD4EDAFB054E}"/>
                </c:ext>
              </c:extLst>
            </c:dLbl>
            <c:dLbl>
              <c:idx val="8"/>
              <c:layout>
                <c:manualLayout>
                  <c:x val="-2.0877266975959621E-2"/>
                  <c:y val="-2.6926182833851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FE-498F-802A-9C40DD781E05}"/>
                </c:ext>
              </c:extLst>
            </c:dLbl>
            <c:dLbl>
              <c:idx val="9"/>
              <c:layout>
                <c:manualLayout>
                  <c:x val="7.9792532561293456E-3"/>
                  <c:y val="9.125603695509384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ВВП'!$B$4:$K$4</c:f>
              <c:numCache>
                <c:formatCode>0.0</c:formatCode>
                <c:ptCount val="10"/>
                <c:pt idx="0">
                  <c:v>5.4119999999999999</c:v>
                </c:pt>
                <c:pt idx="1">
                  <c:v>4.2869999999999999</c:v>
                </c:pt>
                <c:pt idx="2">
                  <c:v>3.5089999999999999</c:v>
                </c:pt>
                <c:pt idx="3">
                  <c:v>3.484</c:v>
                </c:pt>
                <c:pt idx="4">
                  <c:v>3.5870000000000002</c:v>
                </c:pt>
                <c:pt idx="5">
                  <c:v>3.4550000000000001</c:v>
                </c:pt>
                <c:pt idx="6">
                  <c:v>3.39</c:v>
                </c:pt>
                <c:pt idx="7">
                  <c:v>3.8109999999999999</c:v>
                </c:pt>
                <c:pt idx="8">
                  <c:v>3.605</c:v>
                </c:pt>
                <c:pt idx="9">
                  <c:v>3.0129999999999999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DFE-498F-802A-9C40DD781E05}"/>
            </c:ext>
          </c:extLst>
        </c:ser>
        <c:ser>
          <c:idx val="1"/>
          <c:order val="1"/>
          <c:tx>
            <c:strRef>
              <c:f>'мировое ВВП'!$A$5</c:f>
              <c:strCache>
                <c:ptCount val="1"/>
                <c:pt idx="0">
                  <c:v>Eurozone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FFC000"/>
                </a:solidFill>
                <a:ln w="12700">
                  <a:solidFill>
                    <a:srgbClr val="FFC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FE-498F-802A-9C40DD781E05}"/>
              </c:ext>
            </c:extLst>
          </c:dPt>
          <c:dPt>
            <c:idx val="9"/>
            <c:marker>
              <c:spPr>
                <a:solidFill>
                  <a:srgbClr val="FFC000"/>
                </a:solidFill>
                <a:ln w="12700">
                  <a:solidFill>
                    <a:srgbClr val="FFC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FE-498F-802A-9C40DD781E05}"/>
              </c:ext>
            </c:extLst>
          </c:dPt>
          <c:dLbls>
            <c:dLbl>
              <c:idx val="2"/>
              <c:layout>
                <c:manualLayout>
                  <c:x val="-2.3090591520236708E-2"/>
                  <c:y val="2.1952508063619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DFE-498F-802A-9C40DD781E05}"/>
                </c:ext>
              </c:extLst>
            </c:dLbl>
            <c:dLbl>
              <c:idx val="3"/>
              <c:layout>
                <c:manualLayout>
                  <c:x val="-1.1266331677005966E-2"/>
                  <c:y val="2.6926182833850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FE-498F-802A-9C40DD781E05}"/>
                </c:ext>
              </c:extLst>
            </c:dLbl>
            <c:dLbl>
              <c:idx val="4"/>
              <c:layout>
                <c:manualLayout>
                  <c:x val="-1.0531039613132563E-2"/>
                  <c:y val="2.195250806361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DFE-498F-802A-9C40DD781E05}"/>
                </c:ext>
              </c:extLst>
            </c:dLbl>
            <c:dLbl>
              <c:idx val="5"/>
              <c:layout>
                <c:manualLayout>
                  <c:x val="-1.3487104573940263E-2"/>
                  <c:y val="3.189985760408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FE-498F-802A-9C40DD781E05}"/>
                </c:ext>
              </c:extLst>
            </c:dLbl>
            <c:dLbl>
              <c:idx val="6"/>
              <c:layout>
                <c:manualLayout>
                  <c:x val="-1.3568842963726555E-2"/>
                  <c:y val="3.90736452061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DFE-498F-802A-9C40DD781E05}"/>
                </c:ext>
              </c:extLst>
            </c:dLbl>
            <c:dLbl>
              <c:idx val="7"/>
              <c:layout>
                <c:manualLayout>
                  <c:x val="-1.9453727870566345E-2"/>
                  <c:y val="6.6141732283464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FE-498F-802A-9C40DD781E05}"/>
                </c:ext>
              </c:extLst>
            </c:dLbl>
            <c:dLbl>
              <c:idx val="8"/>
              <c:layout>
                <c:manualLayout>
                  <c:x val="-1.7975766830798358E-2"/>
                  <c:y val="3.1476190476190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DFE-498F-802A-9C40DD781E05}"/>
                </c:ext>
              </c:extLst>
            </c:dLbl>
            <c:dLbl>
              <c:idx val="9"/>
              <c:layout>
                <c:manualLayout>
                  <c:x val="8.165454871125636E-3"/>
                  <c:y val="-9.98714691054303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ВВП'!$B$5:$K$5</c:f>
              <c:numCache>
                <c:formatCode>0.0</c:formatCode>
                <c:ptCount val="10"/>
                <c:pt idx="0">
                  <c:v>2.0979999999999999</c:v>
                </c:pt>
                <c:pt idx="1">
                  <c:v>1.6439999999999999</c:v>
                </c:pt>
                <c:pt idx="2">
                  <c:v>-0.875</c:v>
                </c:pt>
                <c:pt idx="3">
                  <c:v>-0.25900000000000001</c:v>
                </c:pt>
                <c:pt idx="4">
                  <c:v>1.409</c:v>
                </c:pt>
                <c:pt idx="5">
                  <c:v>2.0960000000000001</c:v>
                </c:pt>
                <c:pt idx="6">
                  <c:v>1.8979999999999999</c:v>
                </c:pt>
                <c:pt idx="7">
                  <c:v>2.5350000000000001</c:v>
                </c:pt>
                <c:pt idx="8">
                  <c:v>1.9419999999999999</c:v>
                </c:pt>
                <c:pt idx="9">
                  <c:v>1.1599999999999999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FDFE-498F-802A-9C40DD781E05}"/>
            </c:ext>
          </c:extLst>
        </c:ser>
        <c:ser>
          <c:idx val="2"/>
          <c:order val="2"/>
          <c:tx>
            <c:strRef>
              <c:f>'мировое ВВП'!$A$6</c:f>
              <c:strCache>
                <c:ptCount val="1"/>
                <c:pt idx="0">
                  <c:v>China</c:v>
                </c:pt>
              </c:strCache>
            </c:strRef>
          </c:tx>
          <c:spPr>
            <a:ln w="12700" cap="rnd">
              <a:solidFill>
                <a:srgbClr val="3333F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3333FF"/>
              </a:solidFill>
              <a:ln w="12700">
                <a:solidFill>
                  <a:srgbClr val="3333FF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3333FF"/>
                </a:solidFill>
                <a:ln w="12700">
                  <a:solidFill>
                    <a:srgbClr val="3333FF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3333F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DFE-498F-802A-9C40DD781E05}"/>
              </c:ext>
            </c:extLst>
          </c:dPt>
          <c:dLbls>
            <c:dLbl>
              <c:idx val="0"/>
              <c:layout>
                <c:manualLayout>
                  <c:x val="-2.2724807576464338E-2"/>
                  <c:y val="-3.189985760408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DFE-498F-802A-9C40DD781E05}"/>
                </c:ext>
              </c:extLst>
            </c:dLbl>
            <c:dLbl>
              <c:idx val="1"/>
              <c:layout>
                <c:manualLayout>
                  <c:x val="-1.939923449555566E-2"/>
                  <c:y val="-3.687353237431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DFE-498F-802A-9C40DD781E05}"/>
                </c:ext>
              </c:extLst>
            </c:dLbl>
            <c:dLbl>
              <c:idx val="2"/>
              <c:layout>
                <c:manualLayout>
                  <c:x val="-1.4965137054344166E-2"/>
                  <c:y val="-4.184720714454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DFE-498F-802A-9C40DD781E05}"/>
                </c:ext>
              </c:extLst>
            </c:dLbl>
            <c:dLbl>
              <c:idx val="3"/>
              <c:layout>
                <c:manualLayout>
                  <c:x val="-2.087726697595951E-2"/>
                  <c:y val="-3.189985760408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DFE-498F-802A-9C40DD781E0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2A-4819-ACB1-CD4EDAFB054E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2A-4819-ACB1-CD4EDAFB054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2A-4819-ACB1-CD4EDAFB054E}"/>
                </c:ext>
              </c:extLst>
            </c:dLbl>
            <c:dLbl>
              <c:idx val="9"/>
              <c:layout>
                <c:manualLayout>
                  <c:x val="-7.2538665964822879E-4"/>
                  <c:y val="2.3726569608326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ВВП'!$B$6:$K$6</c:f>
              <c:numCache>
                <c:formatCode>0.0</c:formatCode>
                <c:ptCount val="10"/>
                <c:pt idx="0">
                  <c:v>10.599999999999994</c:v>
                </c:pt>
                <c:pt idx="1">
                  <c:v>9.5</c:v>
                </c:pt>
                <c:pt idx="2">
                  <c:v>7.9000000000000057</c:v>
                </c:pt>
                <c:pt idx="3">
                  <c:v>7.7999999999999972</c:v>
                </c:pt>
                <c:pt idx="4">
                  <c:v>7.2999999999999972</c:v>
                </c:pt>
                <c:pt idx="5">
                  <c:v>6.9000000000000057</c:v>
                </c:pt>
                <c:pt idx="6">
                  <c:v>6.7000000000000028</c:v>
                </c:pt>
                <c:pt idx="7">
                  <c:v>6.9000000000000057</c:v>
                </c:pt>
                <c:pt idx="8">
                  <c:v>6.5999999999999943</c:v>
                </c:pt>
                <c:pt idx="9">
                  <c:v>6.2999999999999972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7-FDFE-498F-802A-9C40DD781E05}"/>
            </c:ext>
          </c:extLst>
        </c:ser>
        <c:ser>
          <c:idx val="3"/>
          <c:order val="3"/>
          <c:tx>
            <c:strRef>
              <c:f>'мировое ВВП'!$A$7</c:f>
              <c:strCache>
                <c:ptCount val="1"/>
                <c:pt idx="0">
                  <c:v>India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rgbClr val="00B050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00B050"/>
                </a:solidFill>
                <a:ln w="12700">
                  <a:solidFill>
                    <a:srgbClr val="00B05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DFE-498F-802A-9C40DD781E05}"/>
              </c:ext>
            </c:extLst>
          </c:dPt>
          <c:dLbls>
            <c:dLbl>
              <c:idx val="0"/>
              <c:layout>
                <c:manualLayout>
                  <c:x val="-4.7851359743329776E-2"/>
                  <c:y val="4.544646367807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DFE-498F-802A-9C40DD781E05}"/>
                </c:ext>
              </c:extLst>
            </c:dLbl>
            <c:dLbl>
              <c:idx val="3"/>
              <c:layout>
                <c:manualLayout>
                  <c:x val="-1.5958506512258691E-2"/>
                  <c:y val="5.2857142857142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32A-4819-ACB1-CD4EDAFB0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ВВП'!$B$7:$K$7</c:f>
              <c:numCache>
                <c:formatCode>0.0</c:formatCode>
                <c:ptCount val="10"/>
                <c:pt idx="0">
                  <c:v>10.26</c:v>
                </c:pt>
                <c:pt idx="1">
                  <c:v>6.6379999999999999</c:v>
                </c:pt>
                <c:pt idx="2">
                  <c:v>5.4560000000000004</c:v>
                </c:pt>
                <c:pt idx="3">
                  <c:v>6.3860000000000001</c:v>
                </c:pt>
                <c:pt idx="4">
                  <c:v>7.41</c:v>
                </c:pt>
                <c:pt idx="5">
                  <c:v>7.9960000000000004</c:v>
                </c:pt>
                <c:pt idx="6">
                  <c:v>8.17</c:v>
                </c:pt>
                <c:pt idx="7">
                  <c:v>7.1680000000000001</c:v>
                </c:pt>
                <c:pt idx="8">
                  <c:v>6.8109999999999999</c:v>
                </c:pt>
                <c:pt idx="9">
                  <c:v>6.1239999999999997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FDFE-498F-802A-9C40DD781E05}"/>
            </c:ext>
          </c:extLst>
        </c:ser>
        <c:ser>
          <c:idx val="4"/>
          <c:order val="4"/>
          <c:tx>
            <c:strRef>
              <c:f>'мировое ВВП'!$A$8</c:f>
              <c:strCache>
                <c:ptCount val="1"/>
                <c:pt idx="0">
                  <c:v>Kyrgyzstan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4F81BD"/>
                </a:solidFill>
                <a:ln w="38100">
                  <a:solidFill>
                    <a:srgbClr val="4F81BD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4F81BD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DFE-498F-802A-9C40DD781E05}"/>
              </c:ext>
            </c:extLst>
          </c:dPt>
          <c:dLbls>
            <c:dLbl>
              <c:idx val="0"/>
              <c:layout>
                <c:manualLayout>
                  <c:x val="-2.4053821633931737E-2"/>
                  <c:y val="4.5513948431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DFE-498F-802A-9C40DD781E05}"/>
                </c:ext>
              </c:extLst>
            </c:dLbl>
            <c:dLbl>
              <c:idx val="1"/>
              <c:layout>
                <c:manualLayout>
                  <c:x val="-4.4525786662421109E-2"/>
                  <c:y val="-2.2810564868467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DFE-498F-802A-9C40DD781E05}"/>
                </c:ext>
              </c:extLst>
            </c:dLbl>
            <c:dLbl>
              <c:idx val="2"/>
              <c:layout>
                <c:manualLayout>
                  <c:x val="2.0359606466286819E-3"/>
                  <c:y val="7.0314837529234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FDFE-498F-802A-9C40DD781E05}"/>
                </c:ext>
              </c:extLst>
            </c:dLbl>
            <c:dLbl>
              <c:idx val="4"/>
              <c:layout>
                <c:manualLayout>
                  <c:x val="-1.0531039613132563E-2"/>
                  <c:y val="-2.0323727483351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FDFE-498F-802A-9C40DD781E05}"/>
                </c:ext>
              </c:extLst>
            </c:dLbl>
            <c:dLbl>
              <c:idx val="5"/>
              <c:layout>
                <c:manualLayout>
                  <c:x val="2.5388533087684281E-3"/>
                  <c:y val="-1.928571428571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32A-4819-ACB1-CD4EDAFB054E}"/>
                </c:ext>
              </c:extLst>
            </c:dLbl>
            <c:dLbl>
              <c:idx val="6"/>
              <c:layout>
                <c:manualLayout>
                  <c:x val="3.989626628064567E-3"/>
                  <c:y val="-4.99999999999995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32A-4819-ACB1-CD4EDAFB054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DFE-498F-802A-9C40DD781E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ВВП'!$B$8:$K$8</c:f>
              <c:numCache>
                <c:formatCode>0.0</c:formatCode>
                <c:ptCount val="10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  <c:pt idx="9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3-FDFE-498F-802A-9C40DD781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36960"/>
        <c:axId val="34183936"/>
      </c:lineChart>
      <c:catAx>
        <c:axId val="345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83936"/>
        <c:crosses val="autoZero"/>
        <c:auto val="1"/>
        <c:lblAlgn val="ctr"/>
        <c:lblOffset val="100"/>
        <c:noMultiLvlLbl val="0"/>
      </c:catAx>
      <c:valAx>
        <c:axId val="341839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53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72042432949138"/>
          <c:y val="0.92138732658417699"/>
          <c:w val="0.56156971239117259"/>
          <c:h val="4.1197789376396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22314824431832E-2"/>
          <c:y val="3.2054208692361773E-2"/>
          <c:w val="0.92194751369340844"/>
          <c:h val="0.68244964447103595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в % к декабрю предыдущего года</c:v>
                </c:pt>
              </c:strCache>
            </c:strRef>
          </c:tx>
          <c:spPr>
            <a:ln w="28575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9525">
                <a:solidFill>
                  <a:srgbClr val="5498D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558462425352248E-2"/>
                  <c:y val="5.750755069612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E0-414C-8DB0-8ABEB8F3B9AC}"/>
                </c:ext>
              </c:extLst>
            </c:dLbl>
            <c:dLbl>
              <c:idx val="1"/>
              <c:layout>
                <c:manualLayout>
                  <c:x val="-4.8690514446479122E-2"/>
                  <c:y val="-4.500590924044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E0-414C-8DB0-8ABEB8F3B9AC}"/>
                </c:ext>
              </c:extLst>
            </c:dLbl>
            <c:dLbl>
              <c:idx val="2"/>
              <c:layout>
                <c:manualLayout>
                  <c:x val="-7.3773506737089579E-3"/>
                  <c:y val="6.000787898726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E0-414C-8DB0-8ABEB8F3B9AC}"/>
                </c:ext>
              </c:extLst>
            </c:dLbl>
            <c:dLbl>
              <c:idx val="3"/>
              <c:layout>
                <c:manualLayout>
                  <c:x val="-2.0656581886385136E-2"/>
                  <c:y val="5.25068941138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E0-414C-8DB0-8ABEB8F3B9AC}"/>
                </c:ext>
              </c:extLst>
            </c:dLbl>
            <c:dLbl>
              <c:idx val="4"/>
              <c:layout>
                <c:manualLayout>
                  <c:x val="-2.6558462425352303E-2"/>
                  <c:y val="6.250820727839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E0-414C-8DB0-8ABEB8F3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Лист5!$B$1:$K$2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Лист5!$B$3:$K$3</c:f>
              <c:numCache>
                <c:formatCode>General</c:formatCode>
                <c:ptCount val="10"/>
                <c:pt idx="0">
                  <c:v>100.5</c:v>
                </c:pt>
                <c:pt idx="1">
                  <c:v>104.2</c:v>
                </c:pt>
                <c:pt idx="2">
                  <c:v>103.7</c:v>
                </c:pt>
                <c:pt idx="3">
                  <c:v>104.5</c:v>
                </c:pt>
                <c:pt idx="4">
                  <c:v>104.1</c:v>
                </c:pt>
                <c:pt idx="5">
                  <c:v>104.1</c:v>
                </c:pt>
                <c:pt idx="6">
                  <c:v>104.6</c:v>
                </c:pt>
                <c:pt idx="7">
                  <c:v>104.1</c:v>
                </c:pt>
                <c:pt idx="8">
                  <c:v>104.3</c:v>
                </c:pt>
                <c:pt idx="9">
                  <c:v>104.2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CE0-414C-8DB0-8ABEB8F3B9AC}"/>
            </c:ext>
          </c:extLst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в % к соответствующему периоду предыдущего года</c:v>
                </c:pt>
              </c:strCache>
            </c:strRef>
          </c:tx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9525">
                <a:solidFill>
                  <a:srgbClr val="D6009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4776891488814427E-2"/>
                  <c:y val="4.9881549408160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E0-414C-8DB0-8ABEB8F3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Лист5!$B$1:$K$2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Лист5!$B$4:$K$4</c:f>
              <c:numCache>
                <c:formatCode>General</c:formatCode>
                <c:ptCount val="10"/>
                <c:pt idx="0">
                  <c:v>101.5</c:v>
                </c:pt>
                <c:pt idx="1">
                  <c:v>101.3</c:v>
                </c:pt>
                <c:pt idx="2">
                  <c:v>104.3</c:v>
                </c:pt>
                <c:pt idx="3">
                  <c:v>104.8</c:v>
                </c:pt>
                <c:pt idx="4">
                  <c:v>104.4</c:v>
                </c:pt>
                <c:pt idx="5">
                  <c:v>104.1</c:v>
                </c:pt>
                <c:pt idx="6">
                  <c:v>104.4</c:v>
                </c:pt>
                <c:pt idx="7">
                  <c:v>104.3</c:v>
                </c:pt>
                <c:pt idx="8">
                  <c:v>104.3</c:v>
                </c:pt>
                <c:pt idx="9">
                  <c:v>104.2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CE0-414C-8DB0-8ABEB8F3B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47296"/>
        <c:axId val="35708928"/>
      </c:lineChart>
      <c:catAx>
        <c:axId val="1378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708928"/>
        <c:crosses val="autoZero"/>
        <c:auto val="1"/>
        <c:lblAlgn val="ctr"/>
        <c:lblOffset val="100"/>
        <c:noMultiLvlLbl val="0"/>
      </c:catAx>
      <c:valAx>
        <c:axId val="3570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8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02922713805638E-2"/>
          <c:y val="2.6380015499622211E-2"/>
          <c:w val="0.8851006235618073"/>
          <c:h val="0.73538120571848353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Industry</c:v>
                </c:pt>
              </c:strCache>
            </c:strRef>
          </c:tx>
          <c:spPr>
            <a:ln w="28575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9525">
                <a:solidFill>
                  <a:srgbClr val="5498D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879912678756269E-2"/>
                  <c:y val="-7.63300123368299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380-4352-9E84-3E0959581C6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0-4352-9E84-3E0959581C61}"/>
                </c:ext>
              </c:extLst>
            </c:dLbl>
            <c:dLbl>
              <c:idx val="6"/>
              <c:layout>
                <c:manualLayout>
                  <c:x val="-1.2459824344424014E-3"/>
                  <c:y val="3.6723704293286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pre. fact</c:v>
                  </c:pt>
                  <c:pt idx="1">
                    <c:v>prognosis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Лист3!$B$3:$K$3</c:f>
              <c:numCache>
                <c:formatCode>0.0</c:formatCode>
                <c:ptCount val="10"/>
                <c:pt idx="0">
                  <c:v>5.5</c:v>
                </c:pt>
                <c:pt idx="1">
                  <c:v>5.1494936946460541</c:v>
                </c:pt>
                <c:pt idx="2">
                  <c:v>4.1017998188133333</c:v>
                </c:pt>
                <c:pt idx="3">
                  <c:v>2.9330672007452847</c:v>
                </c:pt>
                <c:pt idx="4">
                  <c:v>6.2927668349703794</c:v>
                </c:pt>
                <c:pt idx="5">
                  <c:v>-12.640205840253856</c:v>
                </c:pt>
                <c:pt idx="6">
                  <c:v>4.9139938284904474</c:v>
                </c:pt>
                <c:pt idx="7">
                  <c:v>4.105406565034869</c:v>
                </c:pt>
                <c:pt idx="8">
                  <c:v>4.2788633982410715</c:v>
                </c:pt>
                <c:pt idx="9">
                  <c:v>4.0701809785653609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380-4352-9E84-3E0959581C61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Construction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FF"/>
              </a:solidFill>
              <a:ln w="9525">
                <a:solidFill>
                  <a:srgbClr val="3333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93032338134944E-2"/>
                  <c:y val="-2.957113701797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380-4352-9E84-3E0959581C61}"/>
                </c:ext>
              </c:extLst>
            </c:dLbl>
            <c:dLbl>
              <c:idx val="1"/>
              <c:layout>
                <c:manualLayout>
                  <c:x val="-1.9225392516489762E-2"/>
                  <c:y val="-3.696392127247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80-4352-9E84-3E0959581C61}"/>
                </c:ext>
              </c:extLst>
            </c:dLbl>
            <c:dLbl>
              <c:idx val="2"/>
              <c:layout>
                <c:manualLayout>
                  <c:x val="-1.4788763474222894E-2"/>
                  <c:y val="-3.696392127247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80-4352-9E84-3E0959581C6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80-4352-9E84-3E0959581C6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80-4352-9E84-3E0959581C61}"/>
                </c:ext>
              </c:extLst>
            </c:dLbl>
            <c:dLbl>
              <c:idx val="5"/>
              <c:layout>
                <c:manualLayout>
                  <c:x val="-2.218314521133434E-2"/>
                  <c:y val="3.203539843614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380-4352-9E84-3E0959581C61}"/>
                </c:ext>
              </c:extLst>
            </c:dLbl>
            <c:dLbl>
              <c:idx val="6"/>
              <c:layout>
                <c:manualLayout>
                  <c:x val="2.9577526948445787E-3"/>
                  <c:y val="-4.928522836329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380-4352-9E84-3E0959581C61}"/>
                </c:ext>
              </c:extLst>
            </c:dLbl>
            <c:dLbl>
              <c:idx val="7"/>
              <c:layout>
                <c:manualLayout>
                  <c:x val="-4.4366290422668681E-3"/>
                  <c:y val="-3.449965985430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380-4352-9E84-3E0959581C61}"/>
                </c:ext>
              </c:extLst>
            </c:dLbl>
            <c:dLbl>
              <c:idx val="8"/>
              <c:layout>
                <c:manualLayout>
                  <c:x val="-4.4366290422668681E-3"/>
                  <c:y val="3.449965985430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pre. fact</c:v>
                  </c:pt>
                  <c:pt idx="1">
                    <c:v>prognosis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Лист3!$B$5:$K$5</c:f>
              <c:numCache>
                <c:formatCode>0.0</c:formatCode>
                <c:ptCount val="10"/>
                <c:pt idx="0">
                  <c:v>7.7969770004433911</c:v>
                </c:pt>
                <c:pt idx="1">
                  <c:v>9</c:v>
                </c:pt>
                <c:pt idx="2">
                  <c:v>11.700000000000003</c:v>
                </c:pt>
                <c:pt idx="3">
                  <c:v>9.0999999999999943</c:v>
                </c:pt>
                <c:pt idx="4">
                  <c:v>8.7000000000000028</c:v>
                </c:pt>
                <c:pt idx="5">
                  <c:v>9.5</c:v>
                </c:pt>
                <c:pt idx="6">
                  <c:v>11.099999999999994</c:v>
                </c:pt>
                <c:pt idx="7">
                  <c:v>12.5</c:v>
                </c:pt>
                <c:pt idx="8">
                  <c:v>13.799999999999997</c:v>
                </c:pt>
                <c:pt idx="9">
                  <c:v>14.5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380-4352-9E84-3E095958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81472"/>
        <c:axId val="2352832"/>
      </c:lineChart>
      <c:lineChart>
        <c:grouping val="standard"/>
        <c:varyColors val="0"/>
        <c:ser>
          <c:idx val="1"/>
          <c:order val="1"/>
          <c:tx>
            <c:strRef>
              <c:f>Лист3!$A$4</c:f>
              <c:strCache>
                <c:ptCount val="1"/>
                <c:pt idx="0">
                  <c:v>Rural economy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175643814844232E-2"/>
                  <c:y val="2.4402397202461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380-4352-9E84-3E0959581C61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380-4352-9E84-3E0959581C61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380-4352-9E84-3E0959581C61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380-4352-9E84-3E0959581C61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pre. fact</c:v>
                  </c:pt>
                  <c:pt idx="1">
                    <c:v>prognosis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Лист3!$B$4:$K$4</c:f>
              <c:numCache>
                <c:formatCode>0.0</c:formatCode>
                <c:ptCount val="10"/>
                <c:pt idx="0">
                  <c:v>2.7142443979827107</c:v>
                </c:pt>
                <c:pt idx="1">
                  <c:v>3</c:v>
                </c:pt>
                <c:pt idx="2">
                  <c:v>3.7399999999999949</c:v>
                </c:pt>
                <c:pt idx="3">
                  <c:v>3.2999999999999972</c:v>
                </c:pt>
                <c:pt idx="4">
                  <c:v>3.2999999999999972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380-4352-9E84-3E0959581C61}"/>
            </c:ext>
          </c:extLst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Servicese sector</c:v>
                </c:pt>
              </c:strCache>
            </c:strRef>
          </c:tx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9525">
                <a:solidFill>
                  <a:srgbClr val="D6009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992498603509888E-2"/>
                  <c:y val="5.445396817881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80-4352-9E84-3E0959581C61}"/>
                </c:ext>
              </c:extLst>
            </c:dLbl>
            <c:dLbl>
              <c:idx val="4"/>
              <c:layout>
                <c:manualLayout>
                  <c:x val="-3.5260138425155005E-2"/>
                  <c:y val="3.2275615415332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pre. fact</c:v>
                  </c:pt>
                  <c:pt idx="1">
                    <c:v>prognosis</c:v>
                  </c:pt>
                  <c:pt idx="2">
                    <c:v>prognosis</c:v>
                  </c:pt>
                  <c:pt idx="3">
                    <c:v>prognosis</c:v>
                  </c:pt>
                  <c:pt idx="4">
                    <c:v>prognosis</c:v>
                  </c:pt>
                  <c:pt idx="5">
                    <c:v>prognosis</c:v>
                  </c:pt>
                  <c:pt idx="6">
                    <c:v>prognosis</c:v>
                  </c:pt>
                  <c:pt idx="7">
                    <c:v>prognosis</c:v>
                  </c:pt>
                  <c:pt idx="8">
                    <c:v>prognosis</c:v>
                  </c:pt>
                  <c:pt idx="9">
                    <c:v>prognosis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Лист3!$B$6:$K$6</c:f>
              <c:numCache>
                <c:formatCode>0.0</c:formatCode>
                <c:ptCount val="10"/>
                <c:pt idx="0">
                  <c:v>2.0514934212632454</c:v>
                </c:pt>
                <c:pt idx="1">
                  <c:v>2.8735351069501291</c:v>
                </c:pt>
                <c:pt idx="2">
                  <c:v>4.3400000000000034</c:v>
                </c:pt>
                <c:pt idx="3">
                  <c:v>3.5</c:v>
                </c:pt>
                <c:pt idx="4">
                  <c:v>2.9000000000000057</c:v>
                </c:pt>
                <c:pt idx="5">
                  <c:v>4.1000000000000085</c:v>
                </c:pt>
                <c:pt idx="6">
                  <c:v>4.1000000000000085</c:v>
                </c:pt>
                <c:pt idx="7">
                  <c:v>4.4000000000000057</c:v>
                </c:pt>
                <c:pt idx="8">
                  <c:v>4.4000000000000057</c:v>
                </c:pt>
                <c:pt idx="9">
                  <c:v>4.4000000000000057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380-4352-9E84-3E095958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81984"/>
        <c:axId val="2353408"/>
      </c:lineChart>
      <c:catAx>
        <c:axId val="1366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52832"/>
        <c:crosses val="autoZero"/>
        <c:auto val="1"/>
        <c:lblAlgn val="ctr"/>
        <c:lblOffset val="100"/>
        <c:noMultiLvlLbl val="0"/>
      </c:catAx>
      <c:valAx>
        <c:axId val="23528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6681472"/>
        <c:crosses val="autoZero"/>
        <c:crossBetween val="between"/>
      </c:valAx>
      <c:valAx>
        <c:axId val="235340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6681984"/>
        <c:crosses val="max"/>
        <c:crossBetween val="between"/>
      </c:valAx>
      <c:catAx>
        <c:axId val="13668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5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'ВВП ЕАЭС'!$A$4</c:f>
              <c:strCache>
                <c:ptCount val="1"/>
                <c:pt idx="0">
                  <c:v>Armenia</c:v>
                </c:pt>
              </c:strCache>
            </c:strRef>
          </c:tx>
          <c:spPr>
            <a:ln w="12700" cap="rnd">
              <a:solidFill>
                <a:srgbClr val="3787C9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3787C9"/>
              </a:solidFill>
              <a:ln w="12700">
                <a:solidFill>
                  <a:srgbClr val="3787C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867131300437184E-2"/>
                  <c:y val="2.899150817477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C8-48D6-9F20-3A0E7C414E6A}"/>
                </c:ext>
              </c:extLst>
            </c:dLbl>
            <c:dLbl>
              <c:idx val="2"/>
              <c:layout>
                <c:manualLayout>
                  <c:x val="-2.1371627700187364E-2"/>
                  <c:y val="-4.237220425544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C8-48D6-9F20-3A0E7C414E6A}"/>
                </c:ext>
              </c:extLst>
            </c:dLbl>
            <c:dLbl>
              <c:idx val="7"/>
              <c:layout>
                <c:manualLayout>
                  <c:x val="-2.5645953240224732E-2"/>
                  <c:y val="-5.129266830922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C8-48D6-9F20-3A0E7C414E6A}"/>
                </c:ext>
              </c:extLst>
            </c:dLbl>
            <c:dLbl>
              <c:idx val="8"/>
              <c:layout>
                <c:manualLayout>
                  <c:x val="-1.5672526980137401E-2"/>
                  <c:y val="-4.683243628233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C8-48D6-9F20-3A0E7C414E6A}"/>
                </c:ext>
              </c:extLst>
            </c:dLbl>
            <c:dLbl>
              <c:idx val="9"/>
              <c:layout>
                <c:manualLayout>
                  <c:x val="-1.4247751800124909E-2"/>
                  <c:y val="-3.7911972228558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ЕАЭС'!$B$4:$K$4</c:f>
              <c:numCache>
                <c:formatCode>0.0</c:formatCode>
                <c:ptCount val="10"/>
                <c:pt idx="0">
                  <c:v>2.2000000000000002</c:v>
                </c:pt>
                <c:pt idx="1">
                  <c:v>4.7</c:v>
                </c:pt>
                <c:pt idx="2">
                  <c:v>7.1340000000000003</c:v>
                </c:pt>
                <c:pt idx="3">
                  <c:v>3.3</c:v>
                </c:pt>
                <c:pt idx="4">
                  <c:v>3.6059999999999999</c:v>
                </c:pt>
                <c:pt idx="5">
                  <c:v>3.254</c:v>
                </c:pt>
                <c:pt idx="6">
                  <c:v>0.19700000000000001</c:v>
                </c:pt>
                <c:pt idx="7">
                  <c:v>7.5190000000000001</c:v>
                </c:pt>
                <c:pt idx="8">
                  <c:v>5.24</c:v>
                </c:pt>
                <c:pt idx="9">
                  <c:v>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3C8-48D6-9F20-3A0E7C414E6A}"/>
            </c:ext>
          </c:extLst>
        </c:ser>
        <c:ser>
          <c:idx val="1"/>
          <c:order val="1"/>
          <c:tx>
            <c:strRef>
              <c:f>'ВВП ЕАЭС'!$A$5</c:f>
              <c:strCache>
                <c:ptCount val="1"/>
                <c:pt idx="0">
                  <c:v>Belorussia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C000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69829140287289E-2"/>
                  <c:y val="-4.014208824200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3C8-48D6-9F20-3A0E7C414E6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C8-48D6-9F20-3A0E7C414E6A}"/>
                </c:ext>
              </c:extLst>
            </c:dLbl>
            <c:dLbl>
              <c:idx val="2"/>
              <c:layout>
                <c:manualLayout>
                  <c:x val="-2.992027878026236E-2"/>
                  <c:y val="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C8-48D6-9F20-3A0E7C414E6A}"/>
                </c:ext>
              </c:extLst>
            </c:dLbl>
            <c:dLbl>
              <c:idx val="3"/>
              <c:layout>
                <c:manualLayout>
                  <c:x val="-1.9946852520174873E-2"/>
                  <c:y val="4.237220425544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C8-48D6-9F20-3A0E7C414E6A}"/>
                </c:ext>
              </c:extLst>
            </c:dLbl>
            <c:dLbl>
              <c:idx val="4"/>
              <c:layout>
                <c:manualLayout>
                  <c:x val="-1.1398201440099927E-2"/>
                  <c:y val="-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3C8-48D6-9F20-3A0E7C414E6A}"/>
                </c:ext>
              </c:extLst>
            </c:dLbl>
            <c:dLbl>
              <c:idx val="5"/>
              <c:layout>
                <c:manualLayout>
                  <c:x val="-3.561937950031227E-2"/>
                  <c:y val="5.129266830922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ЕАЭС'!$B$5:$K$5</c:f>
              <c:numCache>
                <c:formatCode>0.0</c:formatCode>
                <c:ptCount val="10"/>
                <c:pt idx="0">
                  <c:v>7.75</c:v>
                </c:pt>
                <c:pt idx="1">
                  <c:v>5.55</c:v>
                </c:pt>
                <c:pt idx="2">
                  <c:v>1.708</c:v>
                </c:pt>
                <c:pt idx="3">
                  <c:v>0.999</c:v>
                </c:pt>
                <c:pt idx="4">
                  <c:v>1.651</c:v>
                </c:pt>
                <c:pt idx="5">
                  <c:v>-3.83</c:v>
                </c:pt>
                <c:pt idx="6">
                  <c:v>-2.5259999999999998</c:v>
                </c:pt>
                <c:pt idx="7">
                  <c:v>2.532</c:v>
                </c:pt>
                <c:pt idx="8">
                  <c:v>3.05</c:v>
                </c:pt>
                <c:pt idx="9">
                  <c:v>1.53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A3C8-48D6-9F20-3A0E7C414E6A}"/>
            </c:ext>
          </c:extLst>
        </c:ser>
        <c:ser>
          <c:idx val="2"/>
          <c:order val="2"/>
          <c:tx>
            <c:strRef>
              <c:f>'ВВП ЕАЭС'!$A$6</c:f>
              <c:strCache>
                <c:ptCount val="1"/>
                <c:pt idx="0">
                  <c:v>Kazakhstan</c:v>
                </c:pt>
              </c:strCache>
            </c:strRef>
          </c:tx>
          <c:spPr>
            <a:ln w="12700" cap="rnd">
              <a:solidFill>
                <a:srgbClr val="660066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7030A0"/>
              </a:solidFill>
              <a:ln w="12700">
                <a:solidFill>
                  <a:srgbClr val="6600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69829140287275E-2"/>
                  <c:y val="4.460232026889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3C8-48D6-9F20-3A0E7C414E6A}"/>
                </c:ext>
              </c:extLst>
            </c:dLbl>
            <c:dLbl>
              <c:idx val="1"/>
              <c:layout>
                <c:manualLayout>
                  <c:x val="-1.4247751800124909E-2"/>
                  <c:y val="-2.899150817477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3C8-48D6-9F20-3A0E7C414E6A}"/>
                </c:ext>
              </c:extLst>
            </c:dLbl>
            <c:dLbl>
              <c:idx val="2"/>
              <c:layout>
                <c:manualLayout>
                  <c:x val="-1.4247751800124909E-2"/>
                  <c:y val="-2.676139216133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3C8-48D6-9F20-3A0E7C414E6A}"/>
                </c:ext>
              </c:extLst>
            </c:dLbl>
            <c:dLbl>
              <c:idx val="3"/>
              <c:layout>
                <c:manualLayout>
                  <c:x val="-1.2822976620112418E-2"/>
                  <c:y val="-2.453127614789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3C8-48D6-9F20-3A0E7C414E6A}"/>
                </c:ext>
              </c:extLst>
            </c:dLbl>
            <c:dLbl>
              <c:idx val="4"/>
              <c:layout>
                <c:manualLayout>
                  <c:x val="-5.6991007200499636E-3"/>
                  <c:y val="-2.676139216133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3C8-48D6-9F20-3A0E7C414E6A}"/>
                </c:ext>
              </c:extLst>
            </c:dLbl>
            <c:dLbl>
              <c:idx val="5"/>
              <c:layout>
                <c:manualLayout>
                  <c:x val="-1.1398201440099927E-2"/>
                  <c:y val="-2.676139216133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3C8-48D6-9F20-3A0E7C414E6A}"/>
                </c:ext>
              </c:extLst>
            </c:dLbl>
            <c:dLbl>
              <c:idx val="6"/>
              <c:layout>
                <c:manualLayout>
                  <c:x val="-1.8522077340162486E-2"/>
                  <c:y val="-3.122162418822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3C8-48D6-9F20-3A0E7C414E6A}"/>
                </c:ext>
              </c:extLst>
            </c:dLbl>
            <c:dLbl>
              <c:idx val="7"/>
              <c:layout>
                <c:manualLayout>
                  <c:x val="1.0448230621239881E-16"/>
                  <c:y val="6.690348040333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3C8-48D6-9F20-3A0E7C414E6A}"/>
                </c:ext>
              </c:extLst>
            </c:dLbl>
            <c:dLbl>
              <c:idx val="8"/>
              <c:layout>
                <c:manualLayout>
                  <c:x val="0"/>
                  <c:y val="-1.784092810755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ЕАЭС'!$B$6:$K$6</c:f>
              <c:numCache>
                <c:formatCode>0.0</c:formatCode>
                <c:ptCount val="10"/>
                <c:pt idx="0">
                  <c:v>7.3</c:v>
                </c:pt>
                <c:pt idx="1">
                  <c:v>7.4</c:v>
                </c:pt>
                <c:pt idx="2">
                  <c:v>4.8</c:v>
                </c:pt>
                <c:pt idx="3">
                  <c:v>6</c:v>
                </c:pt>
                <c:pt idx="4">
                  <c:v>4.2</c:v>
                </c:pt>
                <c:pt idx="5">
                  <c:v>1.2</c:v>
                </c:pt>
                <c:pt idx="6">
                  <c:v>1.1000000000000001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3.819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6-A3C8-48D6-9F20-3A0E7C414E6A}"/>
            </c:ext>
          </c:extLst>
        </c:ser>
        <c:ser>
          <c:idx val="3"/>
          <c:order val="3"/>
          <c:tx>
            <c:strRef>
              <c:f>'ВВП ЕАЭС'!$A$7</c:f>
              <c:strCache>
                <c:ptCount val="1"/>
                <c:pt idx="0">
                  <c:v>Russia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3C8-48D6-9F20-3A0E7C414E6A}"/>
                </c:ext>
              </c:extLst>
            </c:dLbl>
            <c:dLbl>
              <c:idx val="1"/>
              <c:layout>
                <c:manualLayout>
                  <c:x val="-3.1345053960274823E-2"/>
                  <c:y val="3.7688960627213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3C8-48D6-9F20-3A0E7C414E6A}"/>
                </c:ext>
              </c:extLst>
            </c:dLbl>
            <c:dLbl>
              <c:idx val="3"/>
              <c:layout>
                <c:manualLayout>
                  <c:x val="-1.282297662011247E-2"/>
                  <c:y val="-2.6984403762679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3C8-48D6-9F20-3A0E7C414E6A}"/>
                </c:ext>
              </c:extLst>
            </c:dLbl>
            <c:dLbl>
              <c:idx val="5"/>
              <c:layout>
                <c:manualLayout>
                  <c:x val="-1.9943374722491379E-2"/>
                  <c:y val="-3.813498382990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3C8-48D6-9F20-3A0E7C414E6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ЕАЭС'!$B$7:$K$7</c:f>
              <c:numCache>
                <c:formatCode>0.0</c:formatCode>
                <c:ptCount val="10"/>
                <c:pt idx="0">
                  <c:v>4.5039999999999996</c:v>
                </c:pt>
                <c:pt idx="1">
                  <c:v>5.0659999999999998</c:v>
                </c:pt>
                <c:pt idx="2">
                  <c:v>3.7</c:v>
                </c:pt>
                <c:pt idx="3">
                  <c:v>1.8</c:v>
                </c:pt>
                <c:pt idx="4">
                  <c:v>0.7</c:v>
                </c:pt>
                <c:pt idx="5">
                  <c:v>-2.3079999999999998</c:v>
                </c:pt>
                <c:pt idx="6">
                  <c:v>0.32900000000000001</c:v>
                </c:pt>
                <c:pt idx="7">
                  <c:v>1.63</c:v>
                </c:pt>
                <c:pt idx="8">
                  <c:v>2.2549999999999999</c:v>
                </c:pt>
                <c:pt idx="9">
                  <c:v>1.0840000000000001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A-A3C8-48D6-9F20-3A0E7C414E6A}"/>
            </c:ext>
          </c:extLst>
        </c:ser>
        <c:ser>
          <c:idx val="4"/>
          <c:order val="4"/>
          <c:tx>
            <c:strRef>
              <c:f>'ВВП ЕАЭС'!$A$8</c:f>
              <c:strCache>
                <c:ptCount val="1"/>
                <c:pt idx="0">
                  <c:v>Kyrgyzstan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672526980137401E-2"/>
                  <c:y val="2.676139216133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3C8-48D6-9F20-3A0E7C414E6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3C8-48D6-9F20-3A0E7C414E6A}"/>
                </c:ext>
              </c:extLst>
            </c:dLbl>
            <c:dLbl>
              <c:idx val="2"/>
              <c:layout>
                <c:manualLayout>
                  <c:x val="-2.1371627700187364E-2"/>
                  <c:y val="4.460232026889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3C8-48D6-9F20-3A0E7C414E6A}"/>
                </c:ext>
              </c:extLst>
            </c:dLbl>
            <c:dLbl>
              <c:idx val="3"/>
              <c:layout>
                <c:manualLayout>
                  <c:x val="-1.1398201440099927E-2"/>
                  <c:y val="-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3C8-48D6-9F20-3A0E7C414E6A}"/>
                </c:ext>
              </c:extLst>
            </c:dLbl>
            <c:dLbl>
              <c:idx val="4"/>
              <c:layout>
                <c:manualLayout>
                  <c:x val="-4.5592805760399709E-2"/>
                  <c:y val="-1.115058006722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3C8-48D6-9F20-3A0E7C414E6A}"/>
                </c:ext>
              </c:extLst>
            </c:dLbl>
            <c:dLbl>
              <c:idx val="5"/>
              <c:layout>
                <c:manualLayout>
                  <c:x val="-1.8522077340162382E-2"/>
                  <c:y val="-4.01420882420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3C8-48D6-9F20-3A0E7C414E6A}"/>
                </c:ext>
              </c:extLst>
            </c:dLbl>
            <c:dLbl>
              <c:idx val="6"/>
              <c:layout>
                <c:manualLayout>
                  <c:x val="-1.7097302160149892E-2"/>
                  <c:y val="-4.906255229578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3C8-48D6-9F20-3A0E7C414E6A}"/>
                </c:ext>
              </c:extLst>
            </c:dLbl>
            <c:dLbl>
              <c:idx val="7"/>
              <c:layout>
                <c:manualLayout>
                  <c:x val="-8.5486510800749458E-3"/>
                  <c:y val="-3.122162418822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A3C8-48D6-9F20-3A0E7C414E6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3C8-48D6-9F20-3A0E7C414E6A}"/>
                </c:ext>
              </c:extLst>
            </c:dLbl>
            <c:dLbl>
              <c:idx val="9"/>
              <c:layout>
                <c:manualLayout>
                  <c:x val="-1.4247751800124909E-2"/>
                  <c:y val="-3.568185621511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ЕАЭС'!$B$8:$K$8</c:f>
              <c:numCache>
                <c:formatCode>0.0</c:formatCode>
                <c:ptCount val="10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  <c:pt idx="9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5-A3C8-48D6-9F20-3A0E7C414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50208"/>
        <c:axId val="118882880"/>
      </c:lineChart>
      <c:catAx>
        <c:axId val="1219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882880"/>
        <c:crosses val="autoZero"/>
        <c:auto val="1"/>
        <c:lblAlgn val="ctr"/>
        <c:lblOffset val="100"/>
        <c:noMultiLvlLbl val="0"/>
      </c:catAx>
      <c:valAx>
        <c:axId val="1188828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95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4"/>
          <c:order val="0"/>
          <c:tx>
            <c:strRef>
              <c:f>Структура!$A$9</c:f>
              <c:strCache>
                <c:ptCount val="1"/>
                <c:pt idx="0">
                  <c:v>Pure National Product (PNP)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F0-461E-A0CA-B1480EA23973}"/>
                </c:ext>
              </c:extLst>
            </c:dLbl>
            <c:dLbl>
              <c:idx val="8"/>
              <c:layout>
                <c:manualLayout>
                  <c:x val="1.6400177017037219E-3"/>
                  <c:y val="4.017266594419643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F0-461E-A0CA-B1480EA23973}"/>
                </c:ext>
              </c:extLst>
            </c:dLbl>
            <c:dLbl>
              <c:idx val="9"/>
              <c:layout>
                <c:manualLayout>
                  <c:x val="-1.2186379446817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F0-461E-A0CA-B1480EA23973}"/>
                </c:ext>
              </c:extLst>
            </c:dLbl>
            <c:dLbl>
              <c:idx val="27"/>
              <c:layout>
                <c:manualLayout>
                  <c:x val="-5.2083329061406794E-3"/>
                  <c:y val="-1.80212025833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Структура!$B$9:$AD$9</c:f>
              <c:numCache>
                <c:formatCode>0.0</c:formatCode>
                <c:ptCount val="10"/>
                <c:pt idx="0">
                  <c:v>10.3</c:v>
                </c:pt>
                <c:pt idx="1">
                  <c:v>11</c:v>
                </c:pt>
                <c:pt idx="2">
                  <c:v>13.099999999999994</c:v>
                </c:pt>
                <c:pt idx="3">
                  <c:v>13.900000000000013</c:v>
                </c:pt>
                <c:pt idx="4">
                  <c:v>14</c:v>
                </c:pt>
                <c:pt idx="5">
                  <c:v>11.800000000000004</c:v>
                </c:pt>
                <c:pt idx="6">
                  <c:v>13.100000000000001</c:v>
                </c:pt>
                <c:pt idx="7">
                  <c:v>13.099999999999994</c:v>
                </c:pt>
                <c:pt idx="8">
                  <c:v>14.200000000000017</c:v>
                </c:pt>
                <c:pt idx="9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F0-461E-A0CA-B1480EA23973}"/>
            </c:ext>
          </c:extLst>
        </c:ser>
        <c:ser>
          <c:idx val="1"/>
          <c:order val="1"/>
          <c:tx>
            <c:strRef>
              <c:f>Структура!$A$6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>
                <c:manualLayout>
                  <c:x val="1.4784849523761153E-2"/>
                  <c:y val="1.700642858304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F0-461E-A0CA-B1480EA23973}"/>
                </c:ext>
              </c:extLst>
            </c:dLbl>
            <c:dLbl>
              <c:idx val="1"/>
              <c:layout>
                <c:manualLayout>
                  <c:x val="-8.9590184866172092E-3"/>
                  <c:y val="-1.21474489878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240924702388929E-2"/>
                      <c:h val="2.615355332012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5F0-461E-A0CA-B1480EA23973}"/>
                </c:ext>
              </c:extLst>
            </c:dLbl>
            <c:dLbl>
              <c:idx val="8"/>
              <c:layout>
                <c:manualLayout>
                  <c:x val="-1.1798510028222089E-2"/>
                  <c:y val="2.18252355122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F0-461E-A0CA-B1480EA23973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5F0-461E-A0CA-B1480EA23973}"/>
                </c:ext>
              </c:extLst>
            </c:dLbl>
            <c:dLbl>
              <c:idx val="27"/>
              <c:layout>
                <c:manualLayout>
                  <c:x val="-9.3749992310532305E-3"/>
                  <c:y val="2.202591426858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Структура!$B$6:$AD$6</c:f>
              <c:numCache>
                <c:formatCode>0.0</c:formatCode>
                <c:ptCount val="10"/>
                <c:pt idx="0">
                  <c:v>17.399999999999999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14.6</c:v>
                </c:pt>
                <c:pt idx="4">
                  <c:v>14.7</c:v>
                </c:pt>
                <c:pt idx="5">
                  <c:v>14.1</c:v>
                </c:pt>
                <c:pt idx="6">
                  <c:v>12.8</c:v>
                </c:pt>
                <c:pt idx="7">
                  <c:v>12.5</c:v>
                </c:pt>
                <c:pt idx="8">
                  <c:v>11.6</c:v>
                </c:pt>
                <c:pt idx="9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F0-461E-A0CA-B1480EA23973}"/>
            </c:ext>
          </c:extLst>
        </c:ser>
        <c:ser>
          <c:idx val="2"/>
          <c:order val="2"/>
          <c:tx>
            <c:strRef>
              <c:f>Структура!$A$7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dLbls>
            <c:dLbl>
              <c:idx val="0"/>
              <c:layout>
                <c:manualLayout>
                  <c:x val="8.8708873774490573E-3"/>
                  <c:y val="-2.469660608349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F0-461E-A0CA-B1480EA23973}"/>
                </c:ext>
              </c:extLst>
            </c:dLbl>
            <c:dLbl>
              <c:idx val="8"/>
              <c:layout>
                <c:manualLayout>
                  <c:x val="-1.4784812295748517E-2"/>
                  <c:y val="-4.9393212166987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5F0-461E-A0CA-B1480EA23973}"/>
                </c:ext>
              </c:extLst>
            </c:dLbl>
            <c:dLbl>
              <c:idx val="9"/>
              <c:layout>
                <c:manualLayout>
                  <c:x val="-1.706093122554388E-2"/>
                  <c:y val="-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F0-461E-A0CA-B1480EA23973}"/>
                </c:ext>
              </c:extLst>
            </c:dLbl>
            <c:dLbl>
              <c:idx val="27"/>
              <c:layout>
                <c:manualLayout>
                  <c:x val="-8.33333264982509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Структура!$B$7:$AD$7</c:f>
              <c:numCache>
                <c:formatCode>0.0</c:formatCode>
                <c:ptCount val="10"/>
                <c:pt idx="0">
                  <c:v>5.5</c:v>
                </c:pt>
                <c:pt idx="1">
                  <c:v>4.9000000000000004</c:v>
                </c:pt>
                <c:pt idx="2">
                  <c:v>6.5</c:v>
                </c:pt>
                <c:pt idx="3">
                  <c:v>6.3</c:v>
                </c:pt>
                <c:pt idx="4">
                  <c:v>7.4</c:v>
                </c:pt>
                <c:pt idx="5">
                  <c:v>8.3000000000000007</c:v>
                </c:pt>
                <c:pt idx="6">
                  <c:v>8.4</c:v>
                </c:pt>
                <c:pt idx="7">
                  <c:v>8.6</c:v>
                </c:pt>
                <c:pt idx="8">
                  <c:v>8.8000000000000007</c:v>
                </c:pt>
                <c:pt idx="9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F0-461E-A0CA-B1480EA23973}"/>
            </c:ext>
          </c:extLst>
        </c:ser>
        <c:ser>
          <c:idx val="3"/>
          <c:order val="3"/>
          <c:tx>
            <c:strRef>
              <c:f>Структура!$A$8</c:f>
              <c:strCache>
                <c:ptCount val="1"/>
                <c:pt idx="0">
                  <c:v>Services sector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7.4089818250480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5F0-461E-A0CA-B1480EA23973}"/>
                </c:ext>
              </c:extLst>
            </c:dLbl>
            <c:dLbl>
              <c:idx val="1"/>
              <c:layout>
                <c:manualLayout>
                  <c:x val="1.6424867225464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5F0-461E-A0CA-B1480EA23973}"/>
                </c:ext>
              </c:extLst>
            </c:dLbl>
            <c:dLbl>
              <c:idx val="8"/>
              <c:layout>
                <c:manualLayout>
                  <c:x val="-7.2577913994594087E-3"/>
                  <c:y val="1.0677128949666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5F0-461E-A0CA-B1480EA23973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5F0-461E-A0CA-B1480EA23973}"/>
                </c:ext>
              </c:extLst>
            </c:dLbl>
            <c:dLbl>
              <c:idx val="27"/>
              <c:layout>
                <c:manualLayout>
                  <c:x val="-6.249999487368969E-3"/>
                  <c:y val="2.80329817963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Структура!$B$8:$AD$8</c:f>
              <c:numCache>
                <c:formatCode>0.0</c:formatCode>
                <c:ptCount val="10"/>
                <c:pt idx="0">
                  <c:v>46.1</c:v>
                </c:pt>
                <c:pt idx="1">
                  <c:v>45</c:v>
                </c:pt>
                <c:pt idx="2">
                  <c:v>48</c:v>
                </c:pt>
                <c:pt idx="3">
                  <c:v>46.6</c:v>
                </c:pt>
                <c:pt idx="4">
                  <c:v>47.4</c:v>
                </c:pt>
                <c:pt idx="5">
                  <c:v>49.1</c:v>
                </c:pt>
                <c:pt idx="6">
                  <c:v>47.5</c:v>
                </c:pt>
                <c:pt idx="7">
                  <c:v>47.1</c:v>
                </c:pt>
                <c:pt idx="8">
                  <c:v>46.8</c:v>
                </c:pt>
                <c:pt idx="9">
                  <c:v>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F0-461E-A0CA-B1480EA23973}"/>
            </c:ext>
          </c:extLst>
        </c:ser>
        <c:ser>
          <c:idx val="0"/>
          <c:order val="4"/>
          <c:tx>
            <c:strRef>
              <c:f>Структура!$A$3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1.3306331066173561E-2"/>
                  <c:y val="-2.469660608349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5F0-461E-A0CA-B1480EA23973}"/>
                </c:ext>
              </c:extLst>
            </c:dLbl>
            <c:dLbl>
              <c:idx val="9"/>
              <c:layout>
                <c:manualLayout>
                  <c:x val="-9.749103557453646E-3"/>
                  <c:y val="-2.3474178403756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5F0-461E-A0CA-B1480EA23973}"/>
                </c:ext>
              </c:extLst>
            </c:dLbl>
            <c:dLbl>
              <c:idx val="26"/>
              <c:layout>
                <c:manualLayout>
                  <c:x val="1.5624998718421873E-2"/>
                  <c:y val="1.8354716521900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Структура!$B$3:$AD$3</c:f>
              <c:numCache>
                <c:formatCode>0.0</c:formatCode>
                <c:ptCount val="10"/>
                <c:pt idx="0">
                  <c:v>20.7</c:v>
                </c:pt>
                <c:pt idx="1">
                  <c:v>22.5</c:v>
                </c:pt>
                <c:pt idx="2">
                  <c:v>15.8</c:v>
                </c:pt>
                <c:pt idx="3">
                  <c:v>18.600000000000001</c:v>
                </c:pt>
                <c:pt idx="4">
                  <c:v>16.5</c:v>
                </c:pt>
                <c:pt idx="5">
                  <c:v>16.7</c:v>
                </c:pt>
                <c:pt idx="6">
                  <c:v>18.2</c:v>
                </c:pt>
                <c:pt idx="7">
                  <c:v>18.7</c:v>
                </c:pt>
                <c:pt idx="8">
                  <c:v>18.600000000000001</c:v>
                </c:pt>
                <c:pt idx="9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5F0-461E-A0CA-B1480EA23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207680"/>
        <c:axId val="118886336"/>
      </c:areaChart>
      <c:catAx>
        <c:axId val="1232076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8886336"/>
        <c:crosses val="autoZero"/>
        <c:auto val="1"/>
        <c:lblAlgn val="ctr"/>
        <c:lblOffset val="100"/>
        <c:noMultiLvlLbl val="0"/>
      </c:catAx>
      <c:valAx>
        <c:axId val="118886336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320768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14268455327484E-2"/>
          <c:y val="2.1564509923668471E-2"/>
          <c:w val="0.93676686859749581"/>
          <c:h val="0.64932434502954761"/>
        </c:manualLayout>
      </c:layout>
      <c:lineChart>
        <c:grouping val="standard"/>
        <c:varyColors val="0"/>
        <c:ser>
          <c:idx val="0"/>
          <c:order val="0"/>
          <c:tx>
            <c:strRef>
              <c:f>ИПЦ!$A$4</c:f>
              <c:strCache>
                <c:ptCount val="1"/>
                <c:pt idx="0">
                  <c:v>by December of the previous year, in % 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D3-423E-83A3-B0852A9FBB85}"/>
              </c:ext>
            </c:extLst>
          </c:dPt>
          <c:dPt>
            <c:idx val="9"/>
            <c:marker>
              <c:spPr>
                <a:solidFill>
                  <a:srgbClr val="4F81BD"/>
                </a:solidFill>
                <a:ln w="38100">
                  <a:solidFill>
                    <a:srgbClr val="4F81BD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4F81BD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D3-423E-83A3-B0852A9FBB85}"/>
              </c:ext>
            </c:extLst>
          </c:dPt>
          <c:dLbls>
            <c:dLbl>
              <c:idx val="1"/>
              <c:layout>
                <c:manualLayout>
                  <c:x val="-1.5445402298850575E-2"/>
                  <c:y val="-4.4031531531531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D3-423E-83A3-B0852A9FBB85}"/>
                </c:ext>
              </c:extLst>
            </c:dLbl>
            <c:dLbl>
              <c:idx val="3"/>
              <c:layout>
                <c:manualLayout>
                  <c:x val="-2.2629310344827638E-2"/>
                  <c:y val="3.479729729729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D3-423E-83A3-B0852A9FBB85}"/>
                </c:ext>
              </c:extLst>
            </c:dLbl>
            <c:dLbl>
              <c:idx val="5"/>
              <c:layout>
                <c:manualLayout>
                  <c:x val="-3.5560344827586313E-2"/>
                  <c:y val="3.4797297297297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D3-423E-83A3-B0852A9FBB85}"/>
                </c:ext>
              </c:extLst>
            </c:dLbl>
            <c:dLbl>
              <c:idx val="6"/>
              <c:layout>
                <c:manualLayout>
                  <c:x val="-2.7413793103448277E-2"/>
                  <c:y val="5.281531531531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D3-423E-83A3-B0852A9FBB85}"/>
                </c:ext>
              </c:extLst>
            </c:dLbl>
            <c:dLbl>
              <c:idx val="8"/>
              <c:layout>
                <c:manualLayout>
                  <c:x val="-1.6882183908046081E-2"/>
                  <c:y val="4.831081081081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D3-423E-83A3-B0852A9FB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ИПЦ!$B$2:$K$3</c:f>
              <c:multiLvlStrCache>
                <c:ptCount val="10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</c:multiLvlStrCache>
            </c:multiLvlStrRef>
          </c:cat>
          <c:val>
            <c:numRef>
              <c:f>ИПЦ!$B$4:$K$4</c:f>
              <c:numCache>
                <c:formatCode>0.0</c:formatCode>
                <c:ptCount val="10"/>
                <c:pt idx="0">
                  <c:v>19.200000000000003</c:v>
                </c:pt>
                <c:pt idx="1">
                  <c:v>5.7000000000000028</c:v>
                </c:pt>
                <c:pt idx="2">
                  <c:v>7.5</c:v>
                </c:pt>
                <c:pt idx="3">
                  <c:v>4</c:v>
                </c:pt>
                <c:pt idx="4">
                  <c:v>10.5</c:v>
                </c:pt>
                <c:pt idx="5">
                  <c:v>3.4000000000000057</c:v>
                </c:pt>
                <c:pt idx="6">
                  <c:v>-0.5</c:v>
                </c:pt>
                <c:pt idx="7">
                  <c:v>3.7000000000000028</c:v>
                </c:pt>
                <c:pt idx="8">
                  <c:v>0.5</c:v>
                </c:pt>
                <c:pt idx="9">
                  <c:v>4.2000000000000028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69D3-423E-83A3-B0852A9FBB85}"/>
            </c:ext>
          </c:extLst>
        </c:ser>
        <c:ser>
          <c:idx val="1"/>
          <c:order val="1"/>
          <c:tx>
            <c:strRef>
              <c:f>ИПЦ!$A$5</c:f>
              <c:strCache>
                <c:ptCount val="1"/>
                <c:pt idx="0">
                  <c:v>by corresponding period of previous year, by %</c:v>
                </c:pt>
              </c:strCache>
            </c:strRef>
          </c:tx>
          <c:spPr>
            <a:ln w="38100" cap="rnd">
              <a:solidFill>
                <a:srgbClr val="D6009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D60093"/>
              </a:solidFill>
              <a:ln w="38100">
                <a:solidFill>
                  <a:srgbClr val="D60093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D60093"/>
                </a:solidFill>
                <a:ln w="38100">
                  <a:solidFill>
                    <a:srgbClr val="D60093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D6009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D3-423E-83A3-B0852A9FBB85}"/>
              </c:ext>
            </c:extLst>
          </c:dPt>
          <c:dLbls>
            <c:dLbl>
              <c:idx val="0"/>
              <c:layout>
                <c:manualLayout>
                  <c:x val="-4.9928160919540242E-2"/>
                  <c:y val="4.831081081081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D3-423E-83A3-B0852A9FBB85}"/>
                </c:ext>
              </c:extLst>
            </c:dLbl>
            <c:dLbl>
              <c:idx val="2"/>
              <c:layout>
                <c:manualLayout>
                  <c:x val="-2.5502873563218391E-2"/>
                  <c:y val="3.479729729729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D3-423E-83A3-B0852A9FBB85}"/>
                </c:ext>
              </c:extLst>
            </c:dLbl>
            <c:dLbl>
              <c:idx val="4"/>
              <c:layout>
                <c:manualLayout>
                  <c:x val="-1.8498619784595945E-2"/>
                  <c:y val="7.4399413308630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9D3-423E-83A3-B0852A9FBB85}"/>
                </c:ext>
              </c:extLst>
            </c:dLbl>
            <c:dLbl>
              <c:idx val="7"/>
              <c:layout>
                <c:manualLayout>
                  <c:x val="-2.83764367816093E-2"/>
                  <c:y val="5.731981981981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9D3-423E-83A3-B0852A9FBB85}"/>
                </c:ext>
              </c:extLst>
            </c:dLbl>
            <c:dLbl>
              <c:idx val="9"/>
              <c:layout>
                <c:manualLayout>
                  <c:x val="3.5919540229885057E-4"/>
                  <c:y val="-1.2387387387388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D3-423E-83A3-B0852A9FB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35000"/>
                          <a:lumOff val="65000"/>
                        </a:sysClr>
                      </a:solidFill>
                      <a:prstDash val="sysDash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ИПЦ!$B$2:$K$3</c:f>
              <c:multiLvlStrCache>
                <c:ptCount val="10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  <c:lvl>
                  <c:pt idx="0">
                    <c:v>fact</c:v>
                  </c:pt>
                  <c:pt idx="1">
                    <c:v>fact</c:v>
                  </c:pt>
                  <c:pt idx="2">
                    <c:v>fact</c:v>
                  </c:pt>
                  <c:pt idx="3">
                    <c:v>fact</c:v>
                  </c:pt>
                  <c:pt idx="4">
                    <c:v>fact</c:v>
                  </c:pt>
                  <c:pt idx="5">
                    <c:v>fact</c:v>
                  </c:pt>
                  <c:pt idx="6">
                    <c:v>fact</c:v>
                  </c:pt>
                  <c:pt idx="7">
                    <c:v>fact</c:v>
                  </c:pt>
                  <c:pt idx="8">
                    <c:v>pre. fact</c:v>
                  </c:pt>
                  <c:pt idx="9">
                    <c:v>expected</c:v>
                  </c:pt>
                </c:lvl>
              </c:multiLvlStrCache>
            </c:multiLvlStrRef>
          </c:cat>
          <c:val>
            <c:numRef>
              <c:f>ИПЦ!$B$5:$K$5</c:f>
              <c:numCache>
                <c:formatCode>0.0</c:formatCode>
                <c:ptCount val="10"/>
                <c:pt idx="0">
                  <c:v>8</c:v>
                </c:pt>
                <c:pt idx="1">
                  <c:v>16.599999999999994</c:v>
                </c:pt>
                <c:pt idx="2">
                  <c:v>2.7999999999999972</c:v>
                </c:pt>
                <c:pt idx="3">
                  <c:v>6.5999999999999943</c:v>
                </c:pt>
                <c:pt idx="4">
                  <c:v>7.5</c:v>
                </c:pt>
                <c:pt idx="5">
                  <c:v>6.5</c:v>
                </c:pt>
                <c:pt idx="6">
                  <c:v>0.40000000000000568</c:v>
                </c:pt>
                <c:pt idx="7">
                  <c:v>3.2000000000000028</c:v>
                </c:pt>
                <c:pt idx="8">
                  <c:v>1.5</c:v>
                </c:pt>
                <c:pt idx="9">
                  <c:v>1.2999999999999972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69D3-423E-83A3-B0852A9F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99168"/>
        <c:axId val="118889216"/>
      </c:lineChart>
      <c:catAx>
        <c:axId val="1233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118889216"/>
        <c:crosses val="autoZero"/>
        <c:auto val="1"/>
        <c:lblAlgn val="ctr"/>
        <c:lblOffset val="100"/>
        <c:noMultiLvlLbl val="0"/>
      </c:catAx>
      <c:valAx>
        <c:axId val="118889216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1233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602862585842581E-2"/>
          <c:y val="0.93782544231082032"/>
          <c:w val="0.94012493117048657"/>
          <c:h val="4.54843320177482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137525996598E-2"/>
          <c:y val="2.4228084419071184E-2"/>
          <c:w val="0.94032351795441627"/>
          <c:h val="0.7385952206056075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'[презентация_14_11_19.xlsx]внешняя торговля 2010-2019'!$B$6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2010-2019'!$C$6:$K$6</c:f>
              <c:numCache>
                <c:formatCode>0</c:formatCode>
                <c:ptCount val="9"/>
                <c:pt idx="0">
                  <c:v>1755.9</c:v>
                </c:pt>
                <c:pt idx="1">
                  <c:v>2242.1999999999998</c:v>
                </c:pt>
                <c:pt idx="2">
                  <c:v>1927.6</c:v>
                </c:pt>
                <c:pt idx="3">
                  <c:v>2006.8</c:v>
                </c:pt>
                <c:pt idx="4">
                  <c:v>1883.7</c:v>
                </c:pt>
                <c:pt idx="5">
                  <c:v>1482.9420339999999</c:v>
                </c:pt>
                <c:pt idx="6">
                  <c:v>1573.2149299999999</c:v>
                </c:pt>
                <c:pt idx="7">
                  <c:v>1764.2546440000001</c:v>
                </c:pt>
                <c:pt idx="8">
                  <c:v>1836.838696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15-4BD5-BCDA-7B468A2998DC}"/>
            </c:ext>
          </c:extLst>
        </c:ser>
        <c:ser>
          <c:idx val="2"/>
          <c:order val="2"/>
          <c:tx>
            <c:strRef>
              <c:f>'[презентация_14_11_19.xlsx]внешняя торговля 2010-2019'!$B$7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2010-2019'!$C$7:$K$7</c:f>
              <c:numCache>
                <c:formatCode>0</c:formatCode>
                <c:ptCount val="9"/>
                <c:pt idx="0">
                  <c:v>3222.8</c:v>
                </c:pt>
                <c:pt idx="1">
                  <c:v>4261.2</c:v>
                </c:pt>
                <c:pt idx="2">
                  <c:v>5576.3</c:v>
                </c:pt>
                <c:pt idx="3">
                  <c:v>5987</c:v>
                </c:pt>
                <c:pt idx="4">
                  <c:v>5734.7</c:v>
                </c:pt>
                <c:pt idx="5">
                  <c:v>4153.8605099999995</c:v>
                </c:pt>
                <c:pt idx="6">
                  <c:v>4000.4</c:v>
                </c:pt>
                <c:pt idx="7">
                  <c:v>4494.7</c:v>
                </c:pt>
                <c:pt idx="8">
                  <c:v>5291.9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15-4BD5-BCDA-7B468A29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4970496"/>
        <c:axId val="118888064"/>
      </c:barChart>
      <c:lineChart>
        <c:grouping val="standard"/>
        <c:varyColors val="0"/>
        <c:ser>
          <c:idx val="0"/>
          <c:order val="0"/>
          <c:tx>
            <c:strRef>
              <c:f>'[презентация_14_11_19.xlsx]внешняя торговля 2010-2019'!$B$5</c:f>
              <c:strCache>
                <c:ptCount val="1"/>
                <c:pt idx="0">
                  <c:v>Внешнеторговый оборот</c:v>
                </c:pt>
              </c:strCache>
            </c:strRef>
          </c:tx>
          <c:spPr>
            <a:ln>
              <a:solidFill>
                <a:srgbClr val="960000"/>
              </a:solidFill>
            </a:ln>
          </c:spPr>
          <c:marker>
            <c:symbol val="circle"/>
            <c:size val="6"/>
            <c:spPr>
              <a:solidFill>
                <a:srgbClr val="960000"/>
              </a:solidFill>
              <a:ln>
                <a:noFill/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2010-2019'!$C$5:$K$5</c:f>
              <c:numCache>
                <c:formatCode>0</c:formatCode>
                <c:ptCount val="9"/>
                <c:pt idx="0">
                  <c:v>4978.7000000000007</c:v>
                </c:pt>
                <c:pt idx="1">
                  <c:v>6503.4</c:v>
                </c:pt>
                <c:pt idx="2">
                  <c:v>7503.9</c:v>
                </c:pt>
                <c:pt idx="3">
                  <c:v>7993.8</c:v>
                </c:pt>
                <c:pt idx="4">
                  <c:v>7618.4</c:v>
                </c:pt>
                <c:pt idx="5">
                  <c:v>5636.8025440000001</c:v>
                </c:pt>
                <c:pt idx="6">
                  <c:v>5573.6</c:v>
                </c:pt>
                <c:pt idx="7">
                  <c:v>6259</c:v>
                </c:pt>
                <c:pt idx="8">
                  <c:v>7128.8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C15-4BD5-BCDA-7B468A2998DC}"/>
            </c:ext>
          </c:extLst>
        </c:ser>
        <c:ser>
          <c:idx val="3"/>
          <c:order val="3"/>
          <c:tx>
            <c:strRef>
              <c:f>'[презентация_14_11_19.xlsx]внешняя торговля 2010-2019'!$B$8</c:f>
              <c:strCache>
                <c:ptCount val="1"/>
                <c:pt idx="0">
                  <c:v>Сальдо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2010-2019'!$C$8:$K$8</c:f>
              <c:numCache>
                <c:formatCode>0</c:formatCode>
                <c:ptCount val="9"/>
                <c:pt idx="0">
                  <c:v>-1466.9</c:v>
                </c:pt>
                <c:pt idx="1">
                  <c:v>-2019</c:v>
                </c:pt>
                <c:pt idx="2">
                  <c:v>-3648.7000000000003</c:v>
                </c:pt>
                <c:pt idx="3">
                  <c:v>-3980.2</c:v>
                </c:pt>
                <c:pt idx="4">
                  <c:v>-3851</c:v>
                </c:pt>
                <c:pt idx="5">
                  <c:v>-2670.9184759999998</c:v>
                </c:pt>
                <c:pt idx="6">
                  <c:v>-2427.1999999999998</c:v>
                </c:pt>
                <c:pt idx="7">
                  <c:v>-2730.4</c:v>
                </c:pt>
                <c:pt idx="8">
                  <c:v>-3455.2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C15-4BD5-BCDA-7B468A29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70496"/>
        <c:axId val="118888064"/>
      </c:lineChart>
      <c:catAx>
        <c:axId val="1249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18888064"/>
        <c:crosses val="autoZero"/>
        <c:auto val="1"/>
        <c:lblAlgn val="ctr"/>
        <c:lblOffset val="100"/>
        <c:noMultiLvlLbl val="0"/>
      </c:catAx>
      <c:valAx>
        <c:axId val="11888806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2497049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012876595553762E-2"/>
          <c:y val="0.12422391166621413"/>
          <c:w val="0.93916661058393336"/>
          <c:h val="0.84518689474160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Дефицит/профицит госбюджета в 2010-2018 годы (в % к ВВП)</c:v>
                </c:pt>
              </c:strCache>
            </c:strRef>
          </c:tx>
          <c:spPr>
            <a:solidFill>
              <a:srgbClr val="162F33">
                <a:lumMod val="50000"/>
                <a:lumOff val="5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9"/>
            <c:invertIfNegative val="0"/>
            <c:bubble3D val="0"/>
            <c:spPr>
              <a:pattFill prst="dkUpDiag">
                <a:fgClr>
                  <a:srgbClr val="162F33">
                    <a:lumMod val="50000"/>
                    <a:lumOff val="50000"/>
                  </a:srgb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6-45E5-97CB-B3C0F79965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Лист1!$C$2:$L$2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ожид. 2019 г.</c:v>
                </c:pt>
              </c:strCache>
            </c:strRef>
          </c:cat>
          <c:val>
            <c:numRef>
              <c:f>Лист1!$C$9:$L$9</c:f>
              <c:numCache>
                <c:formatCode>#\ ##0.0</c:formatCode>
                <c:ptCount val="10"/>
                <c:pt idx="0">
                  <c:v>-4.8863430613973904</c:v>
                </c:pt>
                <c:pt idx="1">
                  <c:v>-4.7776995696689148</c:v>
                </c:pt>
                <c:pt idx="2">
                  <c:v>-6.5166409906487299</c:v>
                </c:pt>
                <c:pt idx="3">
                  <c:v>-0.66032489076676604</c:v>
                </c:pt>
                <c:pt idx="4">
                  <c:v>-0.46564211093752339</c:v>
                </c:pt>
                <c:pt idx="5">
                  <c:v>-1.4284439988534019</c:v>
                </c:pt>
                <c:pt idx="6">
                  <c:v>-4.3853940283567399</c:v>
                </c:pt>
                <c:pt idx="7">
                  <c:v>-3.1059104121074741</c:v>
                </c:pt>
                <c:pt idx="8">
                  <c:v>-1.1108871391151485</c:v>
                </c:pt>
                <c:pt idx="9">
                  <c:v>-1.6816869617977335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E6-45E5-97CB-B3C0F7996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126778880"/>
        <c:axId val="126562816"/>
      </c:barChart>
      <c:catAx>
        <c:axId val="1267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6562816"/>
        <c:crosses val="autoZero"/>
        <c:auto val="0"/>
        <c:lblAlgn val="ctr"/>
        <c:lblOffset val="100"/>
        <c:noMultiLvlLbl val="0"/>
      </c:catAx>
      <c:valAx>
        <c:axId val="12656281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67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Внешний государственный долг в 2010-2018 годы (в % к ВВП)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Лист1!$C$2:$K$2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Лист1!$C$33:$K$33</c:f>
              <c:numCache>
                <c:formatCode>#\ ##0.0</c:formatCode>
                <c:ptCount val="9"/>
                <c:pt idx="0">
                  <c:v>54.741806538026871</c:v>
                </c:pt>
                <c:pt idx="1">
                  <c:v>45.040290204901581</c:v>
                </c:pt>
                <c:pt idx="2">
                  <c:v>45.934347918307985</c:v>
                </c:pt>
                <c:pt idx="3">
                  <c:v>43.151502732240445</c:v>
                </c:pt>
                <c:pt idx="4">
                  <c:v>46.267422294614121</c:v>
                </c:pt>
                <c:pt idx="5">
                  <c:v>54.287244444779446</c:v>
                </c:pt>
                <c:pt idx="6">
                  <c:v>54.523964221199229</c:v>
                </c:pt>
                <c:pt idx="7">
                  <c:v>53.111200571391457</c:v>
                </c:pt>
                <c:pt idx="8">
                  <c:v>47.337210309456943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F-419D-B1AB-5E88CDCBB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132990464"/>
        <c:axId val="126559936"/>
      </c:barChart>
      <c:catAx>
        <c:axId val="1329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6559936"/>
        <c:crosses val="autoZero"/>
        <c:auto val="1"/>
        <c:lblAlgn val="ctr"/>
        <c:lblOffset val="100"/>
        <c:noMultiLvlLbl val="0"/>
      </c:catAx>
      <c:valAx>
        <c:axId val="126559936"/>
        <c:scaling>
          <c:orientation val="minMax"/>
          <c:max val="7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29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4F81BD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'кредиты в экономику'!$B$2:$K$2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'кредиты в экономику'!$B$3:$K$3</c:f>
              <c:numCache>
                <c:formatCode>General</c:formatCode>
                <c:ptCount val="10"/>
                <c:pt idx="0">
                  <c:v>27574.9</c:v>
                </c:pt>
                <c:pt idx="1">
                  <c:v>33321.4</c:v>
                </c:pt>
                <c:pt idx="2">
                  <c:v>42036.5</c:v>
                </c:pt>
                <c:pt idx="3">
                  <c:v>57191.1</c:v>
                </c:pt>
                <c:pt idx="4">
                  <c:v>82148.3</c:v>
                </c:pt>
                <c:pt idx="5">
                  <c:v>96429.9</c:v>
                </c:pt>
                <c:pt idx="6">
                  <c:v>95444</c:v>
                </c:pt>
                <c:pt idx="7">
                  <c:v>110470.3</c:v>
                </c:pt>
                <c:pt idx="8">
                  <c:v>130548.8</c:v>
                </c:pt>
                <c:pt idx="9">
                  <c:v>145791.9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CE-4827-848C-8F3FF6A94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33076992"/>
        <c:axId val="121447552"/>
      </c:barChart>
      <c:catAx>
        <c:axId val="1330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447552"/>
        <c:crosses val="autoZero"/>
        <c:auto val="1"/>
        <c:lblAlgn val="ctr"/>
        <c:lblOffset val="100"/>
        <c:noMultiLvlLbl val="0"/>
      </c:catAx>
      <c:valAx>
        <c:axId val="12144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0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33F7E-CD55-490E-8412-D28A934C9C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4B065-2312-49FB-B633-DD70FBE2B1EC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Large-scale administrative-territorial reform in the regions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0632196-A562-415D-B1D6-345023AFAA23}" type="parTrans" cxnId="{B3A1352B-5C91-41DE-98A6-011262E4D18D}">
      <dgm:prSet/>
      <dgm:spPr/>
      <dgm:t>
        <a:bodyPr/>
        <a:lstStyle/>
        <a:p>
          <a:endParaRPr lang="ru-RU" sz="1400"/>
        </a:p>
      </dgm:t>
    </dgm:pt>
    <dgm:pt modelId="{6305C3A0-A9EE-4BB2-81F8-DEBB37CB29E3}" type="sibTrans" cxnId="{B3A1352B-5C91-41DE-98A6-011262E4D18D}">
      <dgm:prSet/>
      <dgm:spPr/>
      <dgm:t>
        <a:bodyPr/>
        <a:lstStyle/>
        <a:p>
          <a:endParaRPr lang="ru-RU" sz="1400"/>
        </a:p>
      </dgm:t>
    </dgm:pt>
    <dgm:pt modelId="{05459003-CD7C-4ED3-941C-626757AF185B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Ensuring the availability of public and municipal services through the development of digital infrastructure (Centers for Public Services, Central Planning Economic Administration, etc.)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9623EC9-1A28-4940-8BC1-E41F95F4F329}" type="parTrans" cxnId="{7D90B632-83C9-4F45-9167-39F10A91A985}">
      <dgm:prSet/>
      <dgm:spPr/>
      <dgm:t>
        <a:bodyPr/>
        <a:lstStyle/>
        <a:p>
          <a:endParaRPr lang="ru-RU" sz="1400"/>
        </a:p>
      </dgm:t>
    </dgm:pt>
    <dgm:pt modelId="{3F7186B7-AE4C-41B0-A70D-9FB943C3CCB3}" type="sibTrans" cxnId="{7D90B632-83C9-4F45-9167-39F10A91A985}">
      <dgm:prSet/>
      <dgm:spPr/>
      <dgm:t>
        <a:bodyPr/>
        <a:lstStyle/>
        <a:p>
          <a:endParaRPr lang="ru-RU" sz="1400"/>
        </a:p>
      </dgm:t>
    </dgm:pt>
    <dgm:pt modelId="{46E40126-F7C5-4F46-9C42-A7615E25A617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Project-target model of sustainable development of regions and local communities in the specialization of regions on branded productions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7850A9E-B30C-4959-AA38-767BC531638C}" type="parTrans" cxnId="{7752C7ED-5E86-4CF7-875E-6F8398E10A2C}">
      <dgm:prSet/>
      <dgm:spPr/>
      <dgm:t>
        <a:bodyPr/>
        <a:lstStyle/>
        <a:p>
          <a:endParaRPr lang="ru-RU" sz="1400"/>
        </a:p>
      </dgm:t>
    </dgm:pt>
    <dgm:pt modelId="{E6759AEA-6126-4475-AB6F-ECDD5FD86C9E}" type="sibTrans" cxnId="{7752C7ED-5E86-4CF7-875E-6F8398E10A2C}">
      <dgm:prSet/>
      <dgm:spPr/>
      <dgm:t>
        <a:bodyPr/>
        <a:lstStyle/>
        <a:p>
          <a:endParaRPr lang="ru-RU" sz="1400"/>
        </a:p>
      </dgm:t>
    </dgm:pt>
    <dgm:pt modelId="{7D65FA53-66A2-44BC-91EE-AF0B22B2D6E1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Formation of the 'growth points' cities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EC1CF4C-EFE9-4002-953F-FF751A56E0EC}" type="parTrans" cxnId="{5726C28D-336D-4ED7-A0B8-274D8EBE0D34}">
      <dgm:prSet/>
      <dgm:spPr/>
      <dgm:t>
        <a:bodyPr/>
        <a:lstStyle/>
        <a:p>
          <a:endParaRPr lang="ru-RU" sz="1400"/>
        </a:p>
      </dgm:t>
    </dgm:pt>
    <dgm:pt modelId="{0B751D4A-7591-4E4B-89A7-1D427F49BD03}" type="sibTrans" cxnId="{5726C28D-336D-4ED7-A0B8-274D8EBE0D34}">
      <dgm:prSet/>
      <dgm:spPr/>
      <dgm:t>
        <a:bodyPr/>
        <a:lstStyle/>
        <a:p>
          <a:endParaRPr lang="ru-RU" sz="1400"/>
        </a:p>
      </dgm:t>
    </dgm:pt>
    <dgm:pt modelId="{CDF2B263-FC45-46D6-8775-DF5988AFD34F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Improvement of inter-budgetary relations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72F3978-38A2-4BE6-8CF1-E4D76AC78EE8}" type="parTrans" cxnId="{6F495003-89F0-4C42-93DF-62B2E73D360D}">
      <dgm:prSet/>
      <dgm:spPr/>
      <dgm:t>
        <a:bodyPr/>
        <a:lstStyle/>
        <a:p>
          <a:endParaRPr lang="ru-RU" sz="1400"/>
        </a:p>
      </dgm:t>
    </dgm:pt>
    <dgm:pt modelId="{D9C3087B-85EA-45E7-935D-64A1B59AF44E}" type="sibTrans" cxnId="{6F495003-89F0-4C42-93DF-62B2E73D360D}">
      <dgm:prSet/>
      <dgm:spPr/>
      <dgm:t>
        <a:bodyPr/>
        <a:lstStyle/>
        <a:p>
          <a:endParaRPr lang="ru-RU" sz="1400"/>
        </a:p>
      </dgm:t>
    </dgm:pt>
    <dgm:pt modelId="{4CABBCE5-FBE2-497F-97D4-627B0D0968E5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Capacity building of personnel in the regions, and effective land resources management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8747F84-7D75-465E-A8D3-324C88C8871D}" type="parTrans" cxnId="{DEDAD171-AC40-4FB4-80F1-A1A6555C6C70}">
      <dgm:prSet/>
      <dgm:spPr/>
      <dgm:t>
        <a:bodyPr/>
        <a:lstStyle/>
        <a:p>
          <a:endParaRPr lang="ru-RU" sz="1400"/>
        </a:p>
      </dgm:t>
    </dgm:pt>
    <dgm:pt modelId="{9591B766-4C99-4AB7-BF29-C621A8724365}" type="sibTrans" cxnId="{DEDAD171-AC40-4FB4-80F1-A1A6555C6C70}">
      <dgm:prSet/>
      <dgm:spPr/>
      <dgm:t>
        <a:bodyPr/>
        <a:lstStyle/>
        <a:p>
          <a:endParaRPr lang="ru-RU" sz="1400"/>
        </a:p>
      </dgm:t>
    </dgm:pt>
    <dgm:pt modelId="{A73FE5E4-BB43-4F10-BBD9-632C575F9FE0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400" b="1" dirty="0" smtClean="0">
              <a:latin typeface="Arial" pitchFamily="34" charset="0"/>
              <a:cs typeface="Arial" pitchFamily="34" charset="0"/>
            </a:rPr>
            <a:t>Implementation of national projects in the regions (clean water, irrigation, roads, etc.)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B828DE4-88C9-4193-A4AA-04290FC0FFF2}" type="parTrans" cxnId="{13A4FF85-556B-491F-8BBB-1084BF6AAE3C}">
      <dgm:prSet/>
      <dgm:spPr/>
      <dgm:t>
        <a:bodyPr/>
        <a:lstStyle/>
        <a:p>
          <a:endParaRPr lang="ru-RU" sz="1400"/>
        </a:p>
      </dgm:t>
    </dgm:pt>
    <dgm:pt modelId="{0D1B53A9-788A-4125-8673-A9E252F2A245}" type="sibTrans" cxnId="{13A4FF85-556B-491F-8BBB-1084BF6AAE3C}">
      <dgm:prSet/>
      <dgm:spPr/>
      <dgm:t>
        <a:bodyPr/>
        <a:lstStyle/>
        <a:p>
          <a:endParaRPr lang="ru-RU" sz="1400"/>
        </a:p>
      </dgm:t>
    </dgm:pt>
    <dgm:pt modelId="{32646D10-1DFF-496C-8ED8-AAD8B74580FC}" type="pres">
      <dgm:prSet presAssocID="{65033F7E-CD55-490E-8412-D28A934C9C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955B1-4926-41E5-829E-48E355754D38}" type="pres">
      <dgm:prSet presAssocID="{B734B065-2312-49FB-B633-DD70FBE2B1EC}" presName="composite" presStyleCnt="0"/>
      <dgm:spPr/>
    </dgm:pt>
    <dgm:pt modelId="{48CA406E-DE6B-4FE5-9172-1E63D7A134E2}" type="pres">
      <dgm:prSet presAssocID="{B734B065-2312-49FB-B633-DD70FBE2B1EC}" presName="imgShp" presStyleLbl="fgImgPlace1" presStyleIdx="0" presStyleCnt="7" custScaleX="150414" custScaleY="156666" custLinFactX="-68699" custLinFactNeighborX="-100000" custLinFactNeighborY="22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19F3D1-7F86-4D14-975F-5DAB375DED9E}" type="pres">
      <dgm:prSet presAssocID="{B734B065-2312-49FB-B633-DD70FBE2B1EC}" presName="txShp" presStyleLbl="node1" presStyleIdx="0" presStyleCnt="7" custScaleX="121696" custScaleY="15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5BD74-FDDF-4728-A932-5697F6EA8206}" type="pres">
      <dgm:prSet presAssocID="{6305C3A0-A9EE-4BB2-81F8-DEBB37CB29E3}" presName="spacing" presStyleCnt="0"/>
      <dgm:spPr/>
    </dgm:pt>
    <dgm:pt modelId="{B01D7C23-9C31-46D1-AE07-F85A1C25FEE5}" type="pres">
      <dgm:prSet presAssocID="{05459003-CD7C-4ED3-941C-626757AF185B}" presName="composite" presStyleCnt="0"/>
      <dgm:spPr/>
    </dgm:pt>
    <dgm:pt modelId="{E27EEF56-4DAE-4929-96D9-119626ABC7D9}" type="pres">
      <dgm:prSet presAssocID="{05459003-CD7C-4ED3-941C-626757AF185B}" presName="imgShp" presStyleLbl="fgImgPlace1" presStyleIdx="1" presStyleCnt="7" custScaleX="156565" custScaleY="168712" custLinFactX="-75654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D88D3A-BCF1-4895-A5E8-549701CDAA1D}" type="pres">
      <dgm:prSet presAssocID="{05459003-CD7C-4ED3-941C-626757AF185B}" presName="txShp" presStyleLbl="node1" presStyleIdx="1" presStyleCnt="7" custScaleX="121152" custScaleY="16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7FF9-E8E0-44E1-8B14-BE1753A39518}" type="pres">
      <dgm:prSet presAssocID="{3F7186B7-AE4C-41B0-A70D-9FB943C3CCB3}" presName="spacing" presStyleCnt="0"/>
      <dgm:spPr/>
    </dgm:pt>
    <dgm:pt modelId="{3834FA5F-0A74-47E9-A2F9-1EDEE18BAF11}" type="pres">
      <dgm:prSet presAssocID="{46E40126-F7C5-4F46-9C42-A7615E25A617}" presName="composite" presStyleCnt="0"/>
      <dgm:spPr/>
    </dgm:pt>
    <dgm:pt modelId="{735201D1-3138-42BE-83D7-7AA977A9B50F}" type="pres">
      <dgm:prSet presAssocID="{46E40126-F7C5-4F46-9C42-A7615E25A617}" presName="imgShp" presStyleLbl="fgImgPlace1" presStyleIdx="2" presStyleCnt="7" custScaleX="168214" custScaleY="179662" custLinFactX="-82165" custLinFactNeighborX="-100000" custLinFactNeighborY="-24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76A3B6-DED5-4F46-8211-06782C80F425}" type="pres">
      <dgm:prSet presAssocID="{46E40126-F7C5-4F46-9C42-A7615E25A617}" presName="txShp" presStyleLbl="node1" presStyleIdx="2" presStyleCnt="7" custScaleX="121152" custScaleY="17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81A7-327E-4997-B09C-3F0128291D53}" type="pres">
      <dgm:prSet presAssocID="{E6759AEA-6126-4475-AB6F-ECDD5FD86C9E}" presName="spacing" presStyleCnt="0"/>
      <dgm:spPr/>
    </dgm:pt>
    <dgm:pt modelId="{F7ACA777-7F45-4D72-8AED-AA8DEC3483AE}" type="pres">
      <dgm:prSet presAssocID="{7D65FA53-66A2-44BC-91EE-AF0B22B2D6E1}" presName="composite" presStyleCnt="0"/>
      <dgm:spPr/>
    </dgm:pt>
    <dgm:pt modelId="{22DA9264-ECD3-4334-AA3F-56B2834221F2}" type="pres">
      <dgm:prSet presAssocID="{7D65FA53-66A2-44BC-91EE-AF0B22B2D6E1}" presName="imgShp" presStyleLbl="fgImgPlace1" presStyleIdx="3" presStyleCnt="7" custScaleX="174054" custScaleY="156965" custLinFactX="-90177" custLinFactNeighborX="-100000" custLinFactNeighborY="1393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518AC3-5BC7-4166-8066-AF9E994E7B35}" type="pres">
      <dgm:prSet presAssocID="{7D65FA53-66A2-44BC-91EE-AF0B22B2D6E1}" presName="txShp" presStyleLbl="node1" presStyleIdx="3" presStyleCnt="7" custScaleX="121152" custScaleY="15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15384-F25A-4E1B-A6D4-94FB226621E2}" type="pres">
      <dgm:prSet presAssocID="{0B751D4A-7591-4E4B-89A7-1D427F49BD03}" presName="spacing" presStyleCnt="0"/>
      <dgm:spPr/>
    </dgm:pt>
    <dgm:pt modelId="{9400E97B-D967-4B36-B648-B3651DF18867}" type="pres">
      <dgm:prSet presAssocID="{A73FE5E4-BB43-4F10-BBD9-632C575F9FE0}" presName="composite" presStyleCnt="0"/>
      <dgm:spPr/>
    </dgm:pt>
    <dgm:pt modelId="{77C90C98-42F0-4D45-BDF8-EF8B10AB1F5F}" type="pres">
      <dgm:prSet presAssocID="{A73FE5E4-BB43-4F10-BBD9-632C575F9FE0}" presName="imgShp" presStyleLbl="fgImgPlace1" presStyleIdx="4" presStyleCnt="7" custScaleX="172272" custScaleY="172661" custLinFactX="-95967" custLinFactNeighborX="-100000" custLinFactNeighborY="65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5C506B-3CFC-47C7-97A2-82AB28020AB1}" type="pres">
      <dgm:prSet presAssocID="{A73FE5E4-BB43-4F10-BBD9-632C575F9FE0}" presName="txShp" presStyleLbl="node1" presStyleIdx="4" presStyleCnt="7" custScaleX="119724" custScaleY="15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3FCAA-95A7-4163-B341-2E71CB230197}" type="pres">
      <dgm:prSet presAssocID="{0D1B53A9-788A-4125-8673-A9E252F2A245}" presName="spacing" presStyleCnt="0"/>
      <dgm:spPr/>
    </dgm:pt>
    <dgm:pt modelId="{930881C9-C8E8-40E6-8FB6-03CC0CF8C945}" type="pres">
      <dgm:prSet presAssocID="{CDF2B263-FC45-46D6-8775-DF5988AFD34F}" presName="composite" presStyleCnt="0"/>
      <dgm:spPr/>
    </dgm:pt>
    <dgm:pt modelId="{A3C1B819-7B83-4CF9-84CC-3407AF4A175A}" type="pres">
      <dgm:prSet presAssocID="{CDF2B263-FC45-46D6-8775-DF5988AFD34F}" presName="imgShp" presStyleLbl="fgImgPlace1" presStyleIdx="5" presStyleCnt="7" custScaleX="173243" custScaleY="157880" custLinFactX="-97327" custLinFactNeighborX="-100000" custLinFactNeighborY="-60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34A596-B8AD-4F82-B6D9-66DF4CCECC3E}" type="pres">
      <dgm:prSet presAssocID="{CDF2B263-FC45-46D6-8775-DF5988AFD34F}" presName="txShp" presStyleLbl="node1" presStyleIdx="5" presStyleCnt="7" custScaleX="118436" custScaleY="12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DDC4-9A7F-4B84-8C19-46D63C9AE0B2}" type="pres">
      <dgm:prSet presAssocID="{D9C3087B-85EA-45E7-935D-64A1B59AF44E}" presName="spacing" presStyleCnt="0"/>
      <dgm:spPr/>
    </dgm:pt>
    <dgm:pt modelId="{E53E0B91-5DE7-4266-86CF-463522F9D916}" type="pres">
      <dgm:prSet presAssocID="{4CABBCE5-FBE2-497F-97D4-627B0D0968E5}" presName="composite" presStyleCnt="0"/>
      <dgm:spPr/>
    </dgm:pt>
    <dgm:pt modelId="{F0EA265A-164D-4E68-A660-58804020ECED}" type="pres">
      <dgm:prSet presAssocID="{4CABBCE5-FBE2-497F-97D4-627B0D0968E5}" presName="imgShp" presStyleLbl="fgImgPlace1" presStyleIdx="6" presStyleCnt="7" custScaleX="185079" custScaleY="180269" custLinFactX="-100000" custLinFactNeighborX="-111586" custLinFactNeighborY="-131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ABEAA-8F9C-4B6F-AFC6-6707913BDD2E}" type="pres">
      <dgm:prSet presAssocID="{4CABBCE5-FBE2-497F-97D4-627B0D0968E5}" presName="txShp" presStyleLbl="node1" presStyleIdx="6" presStyleCnt="7" custScaleX="118436" custScaleY="144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0DDF7-1D92-4CCC-9C13-BEBF554199E0}" type="presOf" srcId="{CDF2B263-FC45-46D6-8775-DF5988AFD34F}" destId="{A434A596-B8AD-4F82-B6D9-66DF4CCECC3E}" srcOrd="0" destOrd="0" presId="urn:microsoft.com/office/officeart/2005/8/layout/vList3"/>
    <dgm:cxn modelId="{BC81587A-2323-45CA-B2F8-F524A26C2B61}" type="presOf" srcId="{4CABBCE5-FBE2-497F-97D4-627B0D0968E5}" destId="{3EAABEAA-8F9C-4B6F-AFC6-6707913BDD2E}" srcOrd="0" destOrd="0" presId="urn:microsoft.com/office/officeart/2005/8/layout/vList3"/>
    <dgm:cxn modelId="{7D90B632-83C9-4F45-9167-39F10A91A985}" srcId="{65033F7E-CD55-490E-8412-D28A934C9C01}" destId="{05459003-CD7C-4ED3-941C-626757AF185B}" srcOrd="1" destOrd="0" parTransId="{59623EC9-1A28-4940-8BC1-E41F95F4F329}" sibTransId="{3F7186B7-AE4C-41B0-A70D-9FB943C3CCB3}"/>
    <dgm:cxn modelId="{5726C28D-336D-4ED7-A0B8-274D8EBE0D34}" srcId="{65033F7E-CD55-490E-8412-D28A934C9C01}" destId="{7D65FA53-66A2-44BC-91EE-AF0B22B2D6E1}" srcOrd="3" destOrd="0" parTransId="{4EC1CF4C-EFE9-4002-953F-FF751A56E0EC}" sibTransId="{0B751D4A-7591-4E4B-89A7-1D427F49BD03}"/>
    <dgm:cxn modelId="{EC293F24-689D-48B1-9843-C259D06C4DC9}" type="presOf" srcId="{65033F7E-CD55-490E-8412-D28A934C9C01}" destId="{32646D10-1DFF-496C-8ED8-AAD8B74580FC}" srcOrd="0" destOrd="0" presId="urn:microsoft.com/office/officeart/2005/8/layout/vList3"/>
    <dgm:cxn modelId="{6F495003-89F0-4C42-93DF-62B2E73D360D}" srcId="{65033F7E-CD55-490E-8412-D28A934C9C01}" destId="{CDF2B263-FC45-46D6-8775-DF5988AFD34F}" srcOrd="5" destOrd="0" parTransId="{972F3978-38A2-4BE6-8CF1-E4D76AC78EE8}" sibTransId="{D9C3087B-85EA-45E7-935D-64A1B59AF44E}"/>
    <dgm:cxn modelId="{908245EF-7BF6-493E-AA66-7C4359F751FA}" type="presOf" srcId="{B734B065-2312-49FB-B633-DD70FBE2B1EC}" destId="{3B19F3D1-7F86-4D14-975F-5DAB375DED9E}" srcOrd="0" destOrd="0" presId="urn:microsoft.com/office/officeart/2005/8/layout/vList3"/>
    <dgm:cxn modelId="{70D59339-380B-4932-9947-19100B963B89}" type="presOf" srcId="{46E40126-F7C5-4F46-9C42-A7615E25A617}" destId="{9676A3B6-DED5-4F46-8211-06782C80F425}" srcOrd="0" destOrd="0" presId="urn:microsoft.com/office/officeart/2005/8/layout/vList3"/>
    <dgm:cxn modelId="{7752C7ED-5E86-4CF7-875E-6F8398E10A2C}" srcId="{65033F7E-CD55-490E-8412-D28A934C9C01}" destId="{46E40126-F7C5-4F46-9C42-A7615E25A617}" srcOrd="2" destOrd="0" parTransId="{A7850A9E-B30C-4959-AA38-767BC531638C}" sibTransId="{E6759AEA-6126-4475-AB6F-ECDD5FD86C9E}"/>
    <dgm:cxn modelId="{B3A1352B-5C91-41DE-98A6-011262E4D18D}" srcId="{65033F7E-CD55-490E-8412-D28A934C9C01}" destId="{B734B065-2312-49FB-B633-DD70FBE2B1EC}" srcOrd="0" destOrd="0" parTransId="{B0632196-A562-415D-B1D6-345023AFAA23}" sibTransId="{6305C3A0-A9EE-4BB2-81F8-DEBB37CB29E3}"/>
    <dgm:cxn modelId="{DEDAD171-AC40-4FB4-80F1-A1A6555C6C70}" srcId="{65033F7E-CD55-490E-8412-D28A934C9C01}" destId="{4CABBCE5-FBE2-497F-97D4-627B0D0968E5}" srcOrd="6" destOrd="0" parTransId="{A8747F84-7D75-465E-A8D3-324C88C8871D}" sibTransId="{9591B766-4C99-4AB7-BF29-C621A8724365}"/>
    <dgm:cxn modelId="{13A4FF85-556B-491F-8BBB-1084BF6AAE3C}" srcId="{65033F7E-CD55-490E-8412-D28A934C9C01}" destId="{A73FE5E4-BB43-4F10-BBD9-632C575F9FE0}" srcOrd="4" destOrd="0" parTransId="{0B828DE4-88C9-4193-A4AA-04290FC0FFF2}" sibTransId="{0D1B53A9-788A-4125-8673-A9E252F2A245}"/>
    <dgm:cxn modelId="{ADD92D02-60BD-4B55-B3B4-2ED2B31B9D43}" type="presOf" srcId="{05459003-CD7C-4ED3-941C-626757AF185B}" destId="{54D88D3A-BCF1-4895-A5E8-549701CDAA1D}" srcOrd="0" destOrd="0" presId="urn:microsoft.com/office/officeart/2005/8/layout/vList3"/>
    <dgm:cxn modelId="{D7E53DB7-9083-4737-AAED-FC4200B24DBA}" type="presOf" srcId="{A73FE5E4-BB43-4F10-BBD9-632C575F9FE0}" destId="{ED5C506B-3CFC-47C7-97A2-82AB28020AB1}" srcOrd="0" destOrd="0" presId="urn:microsoft.com/office/officeart/2005/8/layout/vList3"/>
    <dgm:cxn modelId="{49E36995-CB86-432B-9201-8101BC1F774B}" type="presOf" srcId="{7D65FA53-66A2-44BC-91EE-AF0B22B2D6E1}" destId="{57518AC3-5BC7-4166-8066-AF9E994E7B35}" srcOrd="0" destOrd="0" presId="urn:microsoft.com/office/officeart/2005/8/layout/vList3"/>
    <dgm:cxn modelId="{79FD17AD-9DA4-4E68-ABBD-3B524D30C5E2}" type="presParOf" srcId="{32646D10-1DFF-496C-8ED8-AAD8B74580FC}" destId="{82A955B1-4926-41E5-829E-48E355754D38}" srcOrd="0" destOrd="0" presId="urn:microsoft.com/office/officeart/2005/8/layout/vList3"/>
    <dgm:cxn modelId="{CFC757AC-A5C8-48B1-BAE0-D4D94B586247}" type="presParOf" srcId="{82A955B1-4926-41E5-829E-48E355754D38}" destId="{48CA406E-DE6B-4FE5-9172-1E63D7A134E2}" srcOrd="0" destOrd="0" presId="urn:microsoft.com/office/officeart/2005/8/layout/vList3"/>
    <dgm:cxn modelId="{7B24E6BA-5FE8-4967-878C-6BF4A00FA642}" type="presParOf" srcId="{82A955B1-4926-41E5-829E-48E355754D38}" destId="{3B19F3D1-7F86-4D14-975F-5DAB375DED9E}" srcOrd="1" destOrd="0" presId="urn:microsoft.com/office/officeart/2005/8/layout/vList3"/>
    <dgm:cxn modelId="{AD111BA8-3B93-4BE8-9B8A-EC6CBD323333}" type="presParOf" srcId="{32646D10-1DFF-496C-8ED8-AAD8B74580FC}" destId="{6435BD74-FDDF-4728-A932-5697F6EA8206}" srcOrd="1" destOrd="0" presId="urn:microsoft.com/office/officeart/2005/8/layout/vList3"/>
    <dgm:cxn modelId="{E99AF2BA-7E2B-4EBD-AA86-6CEA118B102A}" type="presParOf" srcId="{32646D10-1DFF-496C-8ED8-AAD8B74580FC}" destId="{B01D7C23-9C31-46D1-AE07-F85A1C25FEE5}" srcOrd="2" destOrd="0" presId="urn:microsoft.com/office/officeart/2005/8/layout/vList3"/>
    <dgm:cxn modelId="{5F493387-C57A-415F-A8A0-B06FA14D269C}" type="presParOf" srcId="{B01D7C23-9C31-46D1-AE07-F85A1C25FEE5}" destId="{E27EEF56-4DAE-4929-96D9-119626ABC7D9}" srcOrd="0" destOrd="0" presId="urn:microsoft.com/office/officeart/2005/8/layout/vList3"/>
    <dgm:cxn modelId="{598B4953-6A39-4FCF-884C-5B919B2025A7}" type="presParOf" srcId="{B01D7C23-9C31-46D1-AE07-F85A1C25FEE5}" destId="{54D88D3A-BCF1-4895-A5E8-549701CDAA1D}" srcOrd="1" destOrd="0" presId="urn:microsoft.com/office/officeart/2005/8/layout/vList3"/>
    <dgm:cxn modelId="{B12C0690-5E11-4C05-8A0A-C943FD8BBEE7}" type="presParOf" srcId="{32646D10-1DFF-496C-8ED8-AAD8B74580FC}" destId="{2F397FF9-E8E0-44E1-8B14-BE1753A39518}" srcOrd="3" destOrd="0" presId="urn:microsoft.com/office/officeart/2005/8/layout/vList3"/>
    <dgm:cxn modelId="{EF50F9A8-0DA1-4315-9579-FC22955BC916}" type="presParOf" srcId="{32646D10-1DFF-496C-8ED8-AAD8B74580FC}" destId="{3834FA5F-0A74-47E9-A2F9-1EDEE18BAF11}" srcOrd="4" destOrd="0" presId="urn:microsoft.com/office/officeart/2005/8/layout/vList3"/>
    <dgm:cxn modelId="{4E48AAEE-2007-4C6C-898A-821AD0EE5C07}" type="presParOf" srcId="{3834FA5F-0A74-47E9-A2F9-1EDEE18BAF11}" destId="{735201D1-3138-42BE-83D7-7AA977A9B50F}" srcOrd="0" destOrd="0" presId="urn:microsoft.com/office/officeart/2005/8/layout/vList3"/>
    <dgm:cxn modelId="{6602C4CB-42D6-49E6-9A2E-678E1254DE88}" type="presParOf" srcId="{3834FA5F-0A74-47E9-A2F9-1EDEE18BAF11}" destId="{9676A3B6-DED5-4F46-8211-06782C80F425}" srcOrd="1" destOrd="0" presId="urn:microsoft.com/office/officeart/2005/8/layout/vList3"/>
    <dgm:cxn modelId="{51E8D295-1872-4CE8-AA71-C8826C16E6EF}" type="presParOf" srcId="{32646D10-1DFF-496C-8ED8-AAD8B74580FC}" destId="{B6FD81A7-327E-4997-B09C-3F0128291D53}" srcOrd="5" destOrd="0" presId="urn:microsoft.com/office/officeart/2005/8/layout/vList3"/>
    <dgm:cxn modelId="{65733C39-A839-4575-A9A6-1B61382625BC}" type="presParOf" srcId="{32646D10-1DFF-496C-8ED8-AAD8B74580FC}" destId="{F7ACA777-7F45-4D72-8AED-AA8DEC3483AE}" srcOrd="6" destOrd="0" presId="urn:microsoft.com/office/officeart/2005/8/layout/vList3"/>
    <dgm:cxn modelId="{3B1072AC-A82F-4A60-901E-A45DC8E6D4F7}" type="presParOf" srcId="{F7ACA777-7F45-4D72-8AED-AA8DEC3483AE}" destId="{22DA9264-ECD3-4334-AA3F-56B2834221F2}" srcOrd="0" destOrd="0" presId="urn:microsoft.com/office/officeart/2005/8/layout/vList3"/>
    <dgm:cxn modelId="{86A1E378-BB09-41BE-AEDE-397851D3661C}" type="presParOf" srcId="{F7ACA777-7F45-4D72-8AED-AA8DEC3483AE}" destId="{57518AC3-5BC7-4166-8066-AF9E994E7B35}" srcOrd="1" destOrd="0" presId="urn:microsoft.com/office/officeart/2005/8/layout/vList3"/>
    <dgm:cxn modelId="{3F4B394F-53C8-4461-82FB-DEEE2B060C2E}" type="presParOf" srcId="{32646D10-1DFF-496C-8ED8-AAD8B74580FC}" destId="{DBC15384-F25A-4E1B-A6D4-94FB226621E2}" srcOrd="7" destOrd="0" presId="urn:microsoft.com/office/officeart/2005/8/layout/vList3"/>
    <dgm:cxn modelId="{5A184787-62A4-45D8-9804-2A21751572E6}" type="presParOf" srcId="{32646D10-1DFF-496C-8ED8-AAD8B74580FC}" destId="{9400E97B-D967-4B36-B648-B3651DF18867}" srcOrd="8" destOrd="0" presId="urn:microsoft.com/office/officeart/2005/8/layout/vList3"/>
    <dgm:cxn modelId="{4800F715-5CBD-4946-858E-06785162DFAD}" type="presParOf" srcId="{9400E97B-D967-4B36-B648-B3651DF18867}" destId="{77C90C98-42F0-4D45-BDF8-EF8B10AB1F5F}" srcOrd="0" destOrd="0" presId="urn:microsoft.com/office/officeart/2005/8/layout/vList3"/>
    <dgm:cxn modelId="{6C556740-B020-414A-9854-1B4031A6B26C}" type="presParOf" srcId="{9400E97B-D967-4B36-B648-B3651DF18867}" destId="{ED5C506B-3CFC-47C7-97A2-82AB28020AB1}" srcOrd="1" destOrd="0" presId="urn:microsoft.com/office/officeart/2005/8/layout/vList3"/>
    <dgm:cxn modelId="{9B1D76DD-14A3-4E6A-89BC-F796AA9CB8F4}" type="presParOf" srcId="{32646D10-1DFF-496C-8ED8-AAD8B74580FC}" destId="{AE23FCAA-95A7-4163-B341-2E71CB230197}" srcOrd="9" destOrd="0" presId="urn:microsoft.com/office/officeart/2005/8/layout/vList3"/>
    <dgm:cxn modelId="{02F672C2-4BDC-4B40-A87B-A25E1D56E47B}" type="presParOf" srcId="{32646D10-1DFF-496C-8ED8-AAD8B74580FC}" destId="{930881C9-C8E8-40E6-8FB6-03CC0CF8C945}" srcOrd="10" destOrd="0" presId="urn:microsoft.com/office/officeart/2005/8/layout/vList3"/>
    <dgm:cxn modelId="{CB1ECCBA-1FE7-40F1-A40E-D39653B755E0}" type="presParOf" srcId="{930881C9-C8E8-40E6-8FB6-03CC0CF8C945}" destId="{A3C1B819-7B83-4CF9-84CC-3407AF4A175A}" srcOrd="0" destOrd="0" presId="urn:microsoft.com/office/officeart/2005/8/layout/vList3"/>
    <dgm:cxn modelId="{374C103C-445A-4A53-8483-2D348535C8B5}" type="presParOf" srcId="{930881C9-C8E8-40E6-8FB6-03CC0CF8C945}" destId="{A434A596-B8AD-4F82-B6D9-66DF4CCECC3E}" srcOrd="1" destOrd="0" presId="urn:microsoft.com/office/officeart/2005/8/layout/vList3"/>
    <dgm:cxn modelId="{0EE77C9F-EC79-475A-8DB3-6E02A9E2021C}" type="presParOf" srcId="{32646D10-1DFF-496C-8ED8-AAD8B74580FC}" destId="{B606DDC4-9A7F-4B84-8C19-46D63C9AE0B2}" srcOrd="11" destOrd="0" presId="urn:microsoft.com/office/officeart/2005/8/layout/vList3"/>
    <dgm:cxn modelId="{6834B825-A0F2-4F6D-9D2A-B4E430198F5F}" type="presParOf" srcId="{32646D10-1DFF-496C-8ED8-AAD8B74580FC}" destId="{E53E0B91-5DE7-4266-86CF-463522F9D916}" srcOrd="12" destOrd="0" presId="urn:microsoft.com/office/officeart/2005/8/layout/vList3"/>
    <dgm:cxn modelId="{86ECE395-0419-45DB-A1C7-EB07D8796C56}" type="presParOf" srcId="{E53E0B91-5DE7-4266-86CF-463522F9D916}" destId="{F0EA265A-164D-4E68-A660-58804020ECED}" srcOrd="0" destOrd="0" presId="urn:microsoft.com/office/officeart/2005/8/layout/vList3"/>
    <dgm:cxn modelId="{8D61A7A9-86B7-4030-8C7A-05006C172BCA}" type="presParOf" srcId="{E53E0B91-5DE7-4266-86CF-463522F9D916}" destId="{3EAABEAA-8F9C-4B6F-AFC6-6707913BDD2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E8966-6308-4965-A15C-C5C011FDEB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695BB-40AD-452E-8996-926A5C60E73B}">
      <dgm:prSet phldrT="[Текст]" custT="1"/>
      <dgm:spPr>
        <a:xfrm>
          <a:off x="0" y="0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Introduction of the system of labelling of goods by means of identification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9180EE-EB25-44AF-8AB8-DB9E70E38B22}" type="parTrans" cxnId="{3E4502A4-0BDB-4FD3-B73C-A7EA3DD76BAA}">
      <dgm:prSet/>
      <dgm:spPr/>
      <dgm:t>
        <a:bodyPr/>
        <a:lstStyle/>
        <a:p>
          <a:endParaRPr lang="ru-RU"/>
        </a:p>
      </dgm:t>
    </dgm:pt>
    <dgm:pt modelId="{A9F4A440-A4AF-421E-9025-A6DA366EFEFB}" type="sibTrans" cxnId="{3E4502A4-0BDB-4FD3-B73C-A7EA3DD76BAA}">
      <dgm:prSet/>
      <dgm:spPr/>
      <dgm:t>
        <a:bodyPr/>
        <a:lstStyle/>
        <a:p>
          <a:endParaRPr lang="ru-RU"/>
        </a:p>
      </dgm:t>
    </dgm:pt>
    <dgm:pt modelId="{3CC575A5-6261-4CF5-BF41-6BCA804D60EC}">
      <dgm:prSet phldrT="[Текст]" custT="1"/>
      <dgm:spPr>
        <a:xfrm>
          <a:off x="0" y="1355241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 of automated oil products accounting system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1821AC-17B2-44CD-AD0F-9176D12B1608}" type="parTrans" cxnId="{F03E8A6A-5AE6-4F61-AC14-55B07CD54273}">
      <dgm:prSet/>
      <dgm:spPr/>
      <dgm:t>
        <a:bodyPr/>
        <a:lstStyle/>
        <a:p>
          <a:endParaRPr lang="ru-RU"/>
        </a:p>
      </dgm:t>
    </dgm:pt>
    <dgm:pt modelId="{805198F3-18A5-4E2E-9C09-7890570928E3}" type="sibTrans" cxnId="{F03E8A6A-5AE6-4F61-AC14-55B07CD54273}">
      <dgm:prSet/>
      <dgm:spPr/>
      <dgm:t>
        <a:bodyPr/>
        <a:lstStyle/>
        <a:p>
          <a:endParaRPr lang="ru-RU"/>
        </a:p>
      </dgm:t>
    </dgm:pt>
    <dgm:pt modelId="{515802D1-CB30-439C-B1DC-DAFAEB58648E}">
      <dgm:prSet custT="1"/>
      <dgm:spPr>
        <a:xfrm>
          <a:off x="0" y="677620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Introduction of the electronic fiscal administration system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469E40-4DAC-46B5-8EC8-D554E6A6C77B}" type="parTrans" cxnId="{A33B1682-A012-4421-A12E-33A6A1FF3F59}">
      <dgm:prSet/>
      <dgm:spPr/>
      <dgm:t>
        <a:bodyPr/>
        <a:lstStyle/>
        <a:p>
          <a:endParaRPr lang="ru-RU"/>
        </a:p>
      </dgm:t>
    </dgm:pt>
    <dgm:pt modelId="{8B31680F-F187-4F6F-AB1E-BC25AA84E8A5}" type="sibTrans" cxnId="{A33B1682-A012-4421-A12E-33A6A1FF3F59}">
      <dgm:prSet/>
      <dgm:spPr/>
      <dgm:t>
        <a:bodyPr/>
        <a:lstStyle/>
        <a:p>
          <a:endParaRPr lang="ru-RU"/>
        </a:p>
      </dgm:t>
    </dgm:pt>
    <dgm:pt modelId="{5BDBCA62-160C-4AF8-BEB1-AFA0E3C9CD0A}">
      <dgm:prSet custT="1"/>
      <dgm:spPr>
        <a:xfrm>
          <a:off x="0" y="2032862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 of virtual cash machines with real-time data transfer function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A8ED73-E43F-4101-A731-1B37954E31C3}" type="parTrans" cxnId="{DFC93E19-FBAE-4649-8A20-E24FB0543881}">
      <dgm:prSet/>
      <dgm:spPr/>
      <dgm:t>
        <a:bodyPr/>
        <a:lstStyle/>
        <a:p>
          <a:endParaRPr lang="ru-RU"/>
        </a:p>
      </dgm:t>
    </dgm:pt>
    <dgm:pt modelId="{2C9DF1E9-96E6-454C-8C57-4878B93F81B0}" type="sibTrans" cxnId="{DFC93E19-FBAE-4649-8A20-E24FB0543881}">
      <dgm:prSet/>
      <dgm:spPr/>
      <dgm:t>
        <a:bodyPr/>
        <a:lstStyle/>
        <a:p>
          <a:endParaRPr lang="ru-RU"/>
        </a:p>
      </dgm:t>
    </dgm:pt>
    <dgm:pt modelId="{EE3D9BD4-AB6B-4B9C-B7AB-8809A64F53EE}" type="pres">
      <dgm:prSet presAssocID="{06AE8966-6308-4965-A15C-C5C011FDEB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9F09F-F383-4D3D-ADFF-75B8DCB47FB8}" type="pres">
      <dgm:prSet presAssocID="{0AD695BB-40AD-452E-8996-926A5C60E73B}" presName="comp" presStyleCnt="0"/>
      <dgm:spPr/>
    </dgm:pt>
    <dgm:pt modelId="{DE784684-211C-497E-AD30-323EF6F22F5A}" type="pres">
      <dgm:prSet presAssocID="{0AD695BB-40AD-452E-8996-926A5C60E73B}" presName="box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1DB8540-D3F1-4874-912D-F87270BF1F7A}" type="pres">
      <dgm:prSet presAssocID="{0AD695BB-40AD-452E-8996-926A5C60E73B}" presName="img" presStyleLbl="fgImgPlace1" presStyleIdx="0" presStyleCnt="4"/>
      <dgm:spPr>
        <a:xfrm>
          <a:off x="61601" y="61601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93FEEE5-AA72-4F16-BC01-7B9ECD806BA1}" type="pres">
      <dgm:prSet presAssocID="{0AD695BB-40AD-452E-8996-926A5C60E73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D395-5A9E-46F1-B26F-47310CCE37A9}" type="pres">
      <dgm:prSet presAssocID="{A9F4A440-A4AF-421E-9025-A6DA366EFEFB}" presName="spacer" presStyleCnt="0"/>
      <dgm:spPr/>
    </dgm:pt>
    <dgm:pt modelId="{6FB0ACD3-A2A6-4254-8DF9-7CC9317584A5}" type="pres">
      <dgm:prSet presAssocID="{515802D1-CB30-439C-B1DC-DAFAEB58648E}" presName="comp" presStyleCnt="0"/>
      <dgm:spPr/>
    </dgm:pt>
    <dgm:pt modelId="{3A859231-FA30-49F5-BD1D-0B0F54AD4D9D}" type="pres">
      <dgm:prSet presAssocID="{515802D1-CB30-439C-B1DC-DAFAEB58648E}" presName="box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8BD9A9-FD3B-481E-A5B5-DB555CA57A9F}" type="pres">
      <dgm:prSet presAssocID="{515802D1-CB30-439C-B1DC-DAFAEB58648E}" presName="img" presStyleLbl="fgImgPlace1" presStyleIdx="1" presStyleCnt="4"/>
      <dgm:spPr>
        <a:xfrm>
          <a:off x="61601" y="739222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5E41E38-3753-4FC0-88BC-A723F741C88F}" type="pres">
      <dgm:prSet presAssocID="{515802D1-CB30-439C-B1DC-DAFAEB58648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747CB-63AD-4E4D-A5F0-0FA1E5524DC0}" type="pres">
      <dgm:prSet presAssocID="{8B31680F-F187-4F6F-AB1E-BC25AA84E8A5}" presName="spacer" presStyleCnt="0"/>
      <dgm:spPr/>
    </dgm:pt>
    <dgm:pt modelId="{DD6076A1-AB35-4C78-A950-9E12FC8AEC75}" type="pres">
      <dgm:prSet presAssocID="{3CC575A5-6261-4CF5-BF41-6BCA804D60EC}" presName="comp" presStyleCnt="0"/>
      <dgm:spPr/>
    </dgm:pt>
    <dgm:pt modelId="{90974647-16F7-4698-B21C-50D6E1DFAB6E}" type="pres">
      <dgm:prSet presAssocID="{3CC575A5-6261-4CF5-BF41-6BCA804D60EC}" presName="box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D04CAC7-2346-4583-BB1B-22F95C9F0153}" type="pres">
      <dgm:prSet presAssocID="{3CC575A5-6261-4CF5-BF41-6BCA804D60EC}" presName="img" presStyleLbl="fgImgPlace1" presStyleIdx="2" presStyleCnt="4"/>
      <dgm:spPr>
        <a:xfrm>
          <a:off x="61601" y="1416843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DDCAF26-5A21-401E-BCB2-F01F42251027}" type="pres">
      <dgm:prSet presAssocID="{3CC575A5-6261-4CF5-BF41-6BCA804D60E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84EB-2902-4EBB-832F-CD6821B0FA1C}" type="pres">
      <dgm:prSet presAssocID="{805198F3-18A5-4E2E-9C09-7890570928E3}" presName="spacer" presStyleCnt="0"/>
      <dgm:spPr/>
    </dgm:pt>
    <dgm:pt modelId="{BEDEF295-59ED-4899-AB49-77CF6C6361F3}" type="pres">
      <dgm:prSet presAssocID="{5BDBCA62-160C-4AF8-BEB1-AFA0E3C9CD0A}" presName="comp" presStyleCnt="0"/>
      <dgm:spPr/>
    </dgm:pt>
    <dgm:pt modelId="{FFBFCB2F-CE6F-4FCB-A624-B0FFB697B009}" type="pres">
      <dgm:prSet presAssocID="{5BDBCA62-160C-4AF8-BEB1-AFA0E3C9CD0A}" presName="box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5C154DC-DD68-4662-978E-B911B590A48D}" type="pres">
      <dgm:prSet presAssocID="{5BDBCA62-160C-4AF8-BEB1-AFA0E3C9CD0A}" presName="img" presStyleLbl="fgImgPlace1" presStyleIdx="3" presStyleCnt="4"/>
      <dgm:spPr>
        <a:xfrm>
          <a:off x="61601" y="2094464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7088F-1E1E-4CF7-8704-9CBFF8CEEFEF}" type="pres">
      <dgm:prSet presAssocID="{5BDBCA62-160C-4AF8-BEB1-AFA0E3C9CD0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51248-6079-418F-9167-2C0E10D3E1E0}" type="presOf" srcId="{0AD695BB-40AD-452E-8996-926A5C60E73B}" destId="{F93FEEE5-AA72-4F16-BC01-7B9ECD806BA1}" srcOrd="1" destOrd="0" presId="urn:microsoft.com/office/officeart/2005/8/layout/vList4"/>
    <dgm:cxn modelId="{DC79BCBF-6C87-4AA4-84D4-B6A13E5D53B8}" type="presOf" srcId="{5BDBCA62-160C-4AF8-BEB1-AFA0E3C9CD0A}" destId="{8767088F-1E1E-4CF7-8704-9CBFF8CEEFEF}" srcOrd="1" destOrd="0" presId="urn:microsoft.com/office/officeart/2005/8/layout/vList4"/>
    <dgm:cxn modelId="{29684537-0117-4667-818B-9C862C134011}" type="presOf" srcId="{3CC575A5-6261-4CF5-BF41-6BCA804D60EC}" destId="{90974647-16F7-4698-B21C-50D6E1DFAB6E}" srcOrd="0" destOrd="0" presId="urn:microsoft.com/office/officeart/2005/8/layout/vList4"/>
    <dgm:cxn modelId="{F03E8A6A-5AE6-4F61-AC14-55B07CD54273}" srcId="{06AE8966-6308-4965-A15C-C5C011FDEBED}" destId="{3CC575A5-6261-4CF5-BF41-6BCA804D60EC}" srcOrd="2" destOrd="0" parTransId="{C41821AC-17B2-44CD-AD0F-9176D12B1608}" sibTransId="{805198F3-18A5-4E2E-9C09-7890570928E3}"/>
    <dgm:cxn modelId="{A33B1682-A012-4421-A12E-33A6A1FF3F59}" srcId="{06AE8966-6308-4965-A15C-C5C011FDEBED}" destId="{515802D1-CB30-439C-B1DC-DAFAEB58648E}" srcOrd="1" destOrd="0" parTransId="{41469E40-4DAC-46B5-8EC8-D554E6A6C77B}" sibTransId="{8B31680F-F187-4F6F-AB1E-BC25AA84E8A5}"/>
    <dgm:cxn modelId="{78032DEE-C6E6-4AD7-90AE-E07EDE6A4E0B}" type="presOf" srcId="{515802D1-CB30-439C-B1DC-DAFAEB58648E}" destId="{C5E41E38-3753-4FC0-88BC-A723F741C88F}" srcOrd="1" destOrd="0" presId="urn:microsoft.com/office/officeart/2005/8/layout/vList4"/>
    <dgm:cxn modelId="{BE9EF79D-5150-4738-9570-059618CF88F3}" type="presOf" srcId="{06AE8966-6308-4965-A15C-C5C011FDEBED}" destId="{EE3D9BD4-AB6B-4B9C-B7AB-8809A64F53EE}" srcOrd="0" destOrd="0" presId="urn:microsoft.com/office/officeart/2005/8/layout/vList4"/>
    <dgm:cxn modelId="{49DCA28B-1CFC-44A4-A35B-8F3E634C0E57}" type="presOf" srcId="{515802D1-CB30-439C-B1DC-DAFAEB58648E}" destId="{3A859231-FA30-49F5-BD1D-0B0F54AD4D9D}" srcOrd="0" destOrd="0" presId="urn:microsoft.com/office/officeart/2005/8/layout/vList4"/>
    <dgm:cxn modelId="{3E4502A4-0BDB-4FD3-B73C-A7EA3DD76BAA}" srcId="{06AE8966-6308-4965-A15C-C5C011FDEBED}" destId="{0AD695BB-40AD-452E-8996-926A5C60E73B}" srcOrd="0" destOrd="0" parTransId="{3B9180EE-EB25-44AF-8AB8-DB9E70E38B22}" sibTransId="{A9F4A440-A4AF-421E-9025-A6DA366EFEFB}"/>
    <dgm:cxn modelId="{8286563D-C048-44EA-9E95-9CAFEFF60934}" type="presOf" srcId="{0AD695BB-40AD-452E-8996-926A5C60E73B}" destId="{DE784684-211C-497E-AD30-323EF6F22F5A}" srcOrd="0" destOrd="0" presId="urn:microsoft.com/office/officeart/2005/8/layout/vList4"/>
    <dgm:cxn modelId="{01C68C58-AC16-401E-BDC1-1AD2E5987A95}" type="presOf" srcId="{3CC575A5-6261-4CF5-BF41-6BCA804D60EC}" destId="{4DDCAF26-5A21-401E-BCB2-F01F42251027}" srcOrd="1" destOrd="0" presId="urn:microsoft.com/office/officeart/2005/8/layout/vList4"/>
    <dgm:cxn modelId="{DFC93E19-FBAE-4649-8A20-E24FB0543881}" srcId="{06AE8966-6308-4965-A15C-C5C011FDEBED}" destId="{5BDBCA62-160C-4AF8-BEB1-AFA0E3C9CD0A}" srcOrd="3" destOrd="0" parTransId="{8AA8ED73-E43F-4101-A731-1B37954E31C3}" sibTransId="{2C9DF1E9-96E6-454C-8C57-4878B93F81B0}"/>
    <dgm:cxn modelId="{A3143E36-38B6-428D-B096-F0F3DF262BB0}" type="presOf" srcId="{5BDBCA62-160C-4AF8-BEB1-AFA0E3C9CD0A}" destId="{FFBFCB2F-CE6F-4FCB-A624-B0FFB697B009}" srcOrd="0" destOrd="0" presId="urn:microsoft.com/office/officeart/2005/8/layout/vList4"/>
    <dgm:cxn modelId="{7FD22D82-AF51-41B1-A6E5-689B1CA1E282}" type="presParOf" srcId="{EE3D9BD4-AB6B-4B9C-B7AB-8809A64F53EE}" destId="{3499F09F-F383-4D3D-ADFF-75B8DCB47FB8}" srcOrd="0" destOrd="0" presId="urn:microsoft.com/office/officeart/2005/8/layout/vList4"/>
    <dgm:cxn modelId="{999EACF9-162B-4FC1-8C68-1CEEF71279D3}" type="presParOf" srcId="{3499F09F-F383-4D3D-ADFF-75B8DCB47FB8}" destId="{DE784684-211C-497E-AD30-323EF6F22F5A}" srcOrd="0" destOrd="0" presId="urn:microsoft.com/office/officeart/2005/8/layout/vList4"/>
    <dgm:cxn modelId="{4B9BB02A-E1E2-482B-A6AE-A768905C220B}" type="presParOf" srcId="{3499F09F-F383-4D3D-ADFF-75B8DCB47FB8}" destId="{E1DB8540-D3F1-4874-912D-F87270BF1F7A}" srcOrd="1" destOrd="0" presId="urn:microsoft.com/office/officeart/2005/8/layout/vList4"/>
    <dgm:cxn modelId="{8B849886-2F81-4528-A9CE-51AFDD8305FF}" type="presParOf" srcId="{3499F09F-F383-4D3D-ADFF-75B8DCB47FB8}" destId="{F93FEEE5-AA72-4F16-BC01-7B9ECD806BA1}" srcOrd="2" destOrd="0" presId="urn:microsoft.com/office/officeart/2005/8/layout/vList4"/>
    <dgm:cxn modelId="{18FE167A-800B-4297-9C1A-C63B1DBBA6E9}" type="presParOf" srcId="{EE3D9BD4-AB6B-4B9C-B7AB-8809A64F53EE}" destId="{187DD395-5A9E-46F1-B26F-47310CCE37A9}" srcOrd="1" destOrd="0" presId="urn:microsoft.com/office/officeart/2005/8/layout/vList4"/>
    <dgm:cxn modelId="{3BA19FA6-252F-422A-A1BF-4532322156AD}" type="presParOf" srcId="{EE3D9BD4-AB6B-4B9C-B7AB-8809A64F53EE}" destId="{6FB0ACD3-A2A6-4254-8DF9-7CC9317584A5}" srcOrd="2" destOrd="0" presId="urn:microsoft.com/office/officeart/2005/8/layout/vList4"/>
    <dgm:cxn modelId="{0A638E77-3E1C-43C0-9778-5B71732AB7AA}" type="presParOf" srcId="{6FB0ACD3-A2A6-4254-8DF9-7CC9317584A5}" destId="{3A859231-FA30-49F5-BD1D-0B0F54AD4D9D}" srcOrd="0" destOrd="0" presId="urn:microsoft.com/office/officeart/2005/8/layout/vList4"/>
    <dgm:cxn modelId="{88014CFF-5C4D-4733-98E6-38D20D80D6ED}" type="presParOf" srcId="{6FB0ACD3-A2A6-4254-8DF9-7CC9317584A5}" destId="{758BD9A9-FD3B-481E-A5B5-DB555CA57A9F}" srcOrd="1" destOrd="0" presId="urn:microsoft.com/office/officeart/2005/8/layout/vList4"/>
    <dgm:cxn modelId="{D5A236FE-D710-4B3B-B22C-470505D85B91}" type="presParOf" srcId="{6FB0ACD3-A2A6-4254-8DF9-7CC9317584A5}" destId="{C5E41E38-3753-4FC0-88BC-A723F741C88F}" srcOrd="2" destOrd="0" presId="urn:microsoft.com/office/officeart/2005/8/layout/vList4"/>
    <dgm:cxn modelId="{FBC7B055-DE0D-4086-9446-D1486F0F1D4B}" type="presParOf" srcId="{EE3D9BD4-AB6B-4B9C-B7AB-8809A64F53EE}" destId="{ABE747CB-63AD-4E4D-A5F0-0FA1E5524DC0}" srcOrd="3" destOrd="0" presId="urn:microsoft.com/office/officeart/2005/8/layout/vList4"/>
    <dgm:cxn modelId="{65560A8D-5E6F-4785-9C63-687A7CD6CB81}" type="presParOf" srcId="{EE3D9BD4-AB6B-4B9C-B7AB-8809A64F53EE}" destId="{DD6076A1-AB35-4C78-A950-9E12FC8AEC75}" srcOrd="4" destOrd="0" presId="urn:microsoft.com/office/officeart/2005/8/layout/vList4"/>
    <dgm:cxn modelId="{A1D392AE-F2D1-40BA-BEBD-80FCB220B16C}" type="presParOf" srcId="{DD6076A1-AB35-4C78-A950-9E12FC8AEC75}" destId="{90974647-16F7-4698-B21C-50D6E1DFAB6E}" srcOrd="0" destOrd="0" presId="urn:microsoft.com/office/officeart/2005/8/layout/vList4"/>
    <dgm:cxn modelId="{2A72F5B8-590D-4B42-B313-6EE6AA6DCD3B}" type="presParOf" srcId="{DD6076A1-AB35-4C78-A950-9E12FC8AEC75}" destId="{6D04CAC7-2346-4583-BB1B-22F95C9F0153}" srcOrd="1" destOrd="0" presId="urn:microsoft.com/office/officeart/2005/8/layout/vList4"/>
    <dgm:cxn modelId="{5FB4FCB1-BD63-4417-BDD2-CA1925FD3C04}" type="presParOf" srcId="{DD6076A1-AB35-4C78-A950-9E12FC8AEC75}" destId="{4DDCAF26-5A21-401E-BCB2-F01F42251027}" srcOrd="2" destOrd="0" presId="urn:microsoft.com/office/officeart/2005/8/layout/vList4"/>
    <dgm:cxn modelId="{E15FC6A8-0929-4968-8597-A17280C81A6A}" type="presParOf" srcId="{EE3D9BD4-AB6B-4B9C-B7AB-8809A64F53EE}" destId="{8CD184EB-2902-4EBB-832F-CD6821B0FA1C}" srcOrd="5" destOrd="0" presId="urn:microsoft.com/office/officeart/2005/8/layout/vList4"/>
    <dgm:cxn modelId="{25325DC0-F000-4A03-B85C-1CC79E96ABBD}" type="presParOf" srcId="{EE3D9BD4-AB6B-4B9C-B7AB-8809A64F53EE}" destId="{BEDEF295-59ED-4899-AB49-77CF6C6361F3}" srcOrd="6" destOrd="0" presId="urn:microsoft.com/office/officeart/2005/8/layout/vList4"/>
    <dgm:cxn modelId="{F339A0B7-6F61-4881-9FE6-F96E8F28FAB8}" type="presParOf" srcId="{BEDEF295-59ED-4899-AB49-77CF6C6361F3}" destId="{FFBFCB2F-CE6F-4FCB-A624-B0FFB697B009}" srcOrd="0" destOrd="0" presId="urn:microsoft.com/office/officeart/2005/8/layout/vList4"/>
    <dgm:cxn modelId="{3BB5C5A3-1187-4207-9189-247EF3E2FCC9}" type="presParOf" srcId="{BEDEF295-59ED-4899-AB49-77CF6C6361F3}" destId="{E5C154DC-DD68-4662-978E-B911B590A48D}" srcOrd="1" destOrd="0" presId="urn:microsoft.com/office/officeart/2005/8/layout/vList4"/>
    <dgm:cxn modelId="{0CBC4383-49DE-47A6-BB0C-CFC7F6DF060E}" type="presParOf" srcId="{BEDEF295-59ED-4899-AB49-77CF6C6361F3}" destId="{8767088F-1E1E-4CF7-8704-9CBFF8CEEFE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0.08115</cdr:x>
      <cdr:y>0.89191</cdr:y>
    </cdr:from>
    <cdr:to>
      <cdr:x>0.56334</cdr:x>
      <cdr:y>0.93146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16200000">
          <a:off x="2804420" y="2121679"/>
          <a:ext cx="186092" cy="4335652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0.57939</cdr:x>
      <cdr:y>0.88846</cdr:y>
    </cdr:from>
    <cdr:to>
      <cdr:x>0.9937</cdr:x>
      <cdr:y>0.9341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16200000">
          <a:off x="6964958" y="2424990"/>
          <a:ext cx="214728" cy="3725272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0.85577</cdr:x>
      <cdr:y>0.14235</cdr:y>
    </cdr:from>
    <cdr:to>
      <cdr:x>0.909</cdr:x>
      <cdr:y>0.20163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18391" y="770163"/>
          <a:ext cx="554735" cy="320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18,6</a:t>
          </a:r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0.532</cdr:x>
      <cdr:y>0.82038</cdr:y>
    </cdr:from>
    <cdr:to>
      <cdr:x>0.99965</cdr:x>
      <cdr:y>0.85679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6484414" y="2260904"/>
          <a:ext cx="185329" cy="4016247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0.04436</cdr:x>
      <cdr:y>0.82038</cdr:y>
    </cdr:from>
    <cdr:to>
      <cdr:x>0.52111</cdr:x>
      <cdr:y>0.85933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16200000">
          <a:off x="2329061" y="2228304"/>
          <a:ext cx="198296" cy="4094415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0.17745</cdr:x>
      <cdr:y>0.86529</cdr:y>
    </cdr:from>
    <cdr:to>
      <cdr:x>0.40222</cdr:x>
      <cdr:y>0.93179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524001" y="4404963"/>
          <a:ext cx="1930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4F81BD"/>
              </a:solidFill>
            </a:rPr>
            <a:t>over</a:t>
          </a:r>
          <a:r>
            <a:rPr lang="ru-RU" sz="1600" b="1" dirty="0" smtClean="0">
              <a:solidFill>
                <a:srgbClr val="4F81BD"/>
              </a:solidFill>
            </a:rPr>
            <a:t> 8 %</a:t>
          </a:r>
          <a:endParaRPr lang="ru-RU" sz="1600" b="1" dirty="0">
            <a:solidFill>
              <a:srgbClr val="4F81BD"/>
            </a:solidFill>
          </a:endParaRPr>
        </a:p>
      </cdr:txBody>
    </cdr:sp>
  </cdr:relSizeAnchor>
  <cdr:relSizeAnchor xmlns:cdr="http://schemas.openxmlformats.org/drawingml/2006/chartDrawing">
    <cdr:from>
      <cdr:x>0.65657</cdr:x>
      <cdr:y>0.88373</cdr:y>
    </cdr:from>
    <cdr:to>
      <cdr:x>0.88135</cdr:x>
      <cdr:y>0.95023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5638787" y="4633540"/>
          <a:ext cx="1930466" cy="3486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4F81BD"/>
              </a:solidFill>
            </a:rPr>
            <a:t>over </a:t>
          </a:r>
          <a:r>
            <a:rPr lang="ru-RU" sz="1600" b="1" dirty="0" smtClean="0">
              <a:solidFill>
                <a:srgbClr val="4F81BD"/>
              </a:solidFill>
            </a:rPr>
            <a:t>2,9 %</a:t>
          </a:r>
          <a:endParaRPr lang="ru-RU" sz="1600" b="1" dirty="0">
            <a:solidFill>
              <a:srgbClr val="4F81BD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0.08318</cdr:x>
      <cdr:y>0.09764</cdr:y>
    </cdr:from>
    <cdr:to>
      <cdr:x>0.91302</cdr:x>
      <cdr:y>0.27229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0704753">
          <a:off x="715534" y="493377"/>
          <a:ext cx="7138719" cy="882440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0.15667</cdr:x>
      <cdr:y>0.72326</cdr:y>
    </cdr:from>
    <cdr:to>
      <cdr:x>0.93748</cdr:x>
      <cdr:y>0.77828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625976" y="748931"/>
          <a:ext cx="304800" cy="6819900"/>
        </a:xfrm>
        <a:prstGeom xmlns:a="http://schemas.openxmlformats.org/drawingml/2006/main" prst="lef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0.23519</cdr:x>
      <cdr:y>0.79203</cdr:y>
    </cdr:from>
    <cdr:to>
      <cdr:x>0.82843</cdr:x>
      <cdr:y>0.85871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4226" y="4387481"/>
          <a:ext cx="5181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Номинальный рост в 2 р. </a:t>
          </a:r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23A8-E176-4833-9973-7DE7966B3961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BB50-C260-4AD0-8E98-4F8E8AF50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1663D-9C11-6C49-B5CF-46A06A95E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97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23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566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619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210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8328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01565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714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88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17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4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1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37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51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876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53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17456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799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031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39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50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64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18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623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116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493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81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7621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6965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01809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524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11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1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659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116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21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717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62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571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23850" y="1506538"/>
            <a:ext cx="8496300" cy="4843462"/>
          </a:xfrm>
        </p:spPr>
        <p:txBody>
          <a:bodyPr/>
          <a:lstStyle>
            <a:lvl1pPr marL="354013" indent="-354013">
              <a:lnSpc>
                <a:spcPct val="120000"/>
              </a:lnSpc>
              <a:defRPr/>
            </a:lvl1pPr>
            <a:lvl2pPr marL="720725" indent="-366713">
              <a:lnSpc>
                <a:spcPct val="120000"/>
              </a:lnSpc>
              <a:defRPr/>
            </a:lvl2pPr>
            <a:lvl3pPr marL="903288" indent="-274638">
              <a:lnSpc>
                <a:spcPct val="120000"/>
              </a:lnSpc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5096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518907"/>
            <a:ext cx="4140000" cy="5220000"/>
          </a:xfrm>
        </p:spPr>
        <p:txBody>
          <a:bodyPr rtlCol="0">
            <a:no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536575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720725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896938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GB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80943" y="1501475"/>
            <a:ext cx="4140000" cy="5220000"/>
          </a:xfrm>
        </p:spPr>
        <p:txBody>
          <a:bodyPr rtlCol="0">
            <a:no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536575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720725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896938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GB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29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23850" y="1506538"/>
            <a:ext cx="8496300" cy="4843462"/>
          </a:xfrm>
        </p:spPr>
        <p:txBody>
          <a:bodyPr/>
          <a:lstStyle>
            <a:lvl1pPr marL="354013" indent="-354013">
              <a:lnSpc>
                <a:spcPct val="120000"/>
              </a:lnSpc>
              <a:defRPr/>
            </a:lvl1pPr>
            <a:lvl2pPr marL="720725" indent="-366713">
              <a:lnSpc>
                <a:spcPct val="120000"/>
              </a:lnSpc>
              <a:defRPr/>
            </a:lvl2pPr>
            <a:lvl3pPr marL="903288" indent="-274638">
              <a:lnSpc>
                <a:spcPct val="120000"/>
              </a:lnSpc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7213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168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338190"/>
            <a:ext cx="8497092" cy="109081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2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367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872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0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4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0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5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2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3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85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90571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25286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15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5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7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2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37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5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37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83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5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3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1356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9641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4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9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62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26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48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415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30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052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83096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552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7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85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44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87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5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23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35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39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08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2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689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464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76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739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02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89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04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94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16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73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4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6472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4906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538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469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18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84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76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33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26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9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4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8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9593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46621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93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75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2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05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14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952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2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99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0057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91135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98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71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731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25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72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66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7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4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457200" y="2357920"/>
            <a:ext cx="101561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200" b="1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"Main macroeconomic trends </a:t>
            </a:r>
            <a:endParaRPr lang="ru-RU" sz="3200" b="1" dirty="0" smtClean="0">
              <a:ln w="10160">
                <a:noFill/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n-US" sz="3200" b="1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3200" b="1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n w="10160">
                <a:noFill/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n-US" sz="3200" b="1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priorities </a:t>
            </a:r>
            <a:endParaRPr lang="ru-RU" sz="3200" b="1" dirty="0" smtClean="0">
              <a:ln w="10160">
                <a:noFill/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n-US" sz="3200" b="1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Kyrgyz 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Republic"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B3C743-DFF9-5243-99E2-8203BBA734E4}"/>
              </a:ext>
            </a:extLst>
          </p:cNvPr>
          <p:cNvSpPr/>
          <p:nvPr/>
        </p:nvSpPr>
        <p:spPr>
          <a:xfrm>
            <a:off x="2798934" y="5523924"/>
            <a:ext cx="31331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600" b="1" dirty="0">
                <a:solidFill>
                  <a:srgbClr val="5B9BD5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Economics</a:t>
            </a:r>
          </a:p>
          <a:p>
            <a:pPr lvl="0" algn="ctr" defTabSz="914400">
              <a:defRPr/>
            </a:pPr>
            <a:r>
              <a:rPr lang="en-US" sz="1600" b="1" dirty="0">
                <a:solidFill>
                  <a:srgbClr val="5B9BD5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Kyrgyz Republic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9DA60F-5D5A-944D-A383-264EDAF747DB}"/>
              </a:ext>
            </a:extLst>
          </p:cNvPr>
          <p:cNvSpPr/>
          <p:nvPr/>
        </p:nvSpPr>
        <p:spPr>
          <a:xfrm>
            <a:off x="2446273" y="4757045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MUKHANBETOV</a:t>
            </a:r>
          </a:p>
          <a:p>
            <a:pPr lvl="0" algn="ctr" defTabSz="914400"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Sanzhar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Turdukozhoevich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remittances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2010-2018, and during 9 months of 2019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09654"/>
              </p:ext>
            </p:extLst>
          </p:nvPr>
        </p:nvGraphicFramePr>
        <p:xfrm>
          <a:off x="228601" y="1500093"/>
          <a:ext cx="8534402" cy="960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0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1311281701"/>
                    </a:ext>
                  </a:extLst>
                </a:gridCol>
              </a:tblGrid>
              <a:tr h="22677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transfers (net)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USD </a:t>
                      </a:r>
                      <a:r>
                        <a:rPr lang="en-US" sz="12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6" marR="6266" marT="62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 г.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195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Andalus" pitchFamily="18" charset="-78"/>
                      </a:endParaRPr>
                    </a:p>
                  </a:txBody>
                  <a:tcPr marL="6266" marR="6266" marT="62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927928"/>
              </p:ext>
            </p:extLst>
          </p:nvPr>
        </p:nvGraphicFramePr>
        <p:xfrm>
          <a:off x="231649" y="2383736"/>
          <a:ext cx="8683944" cy="203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03738"/>
              </p:ext>
            </p:extLst>
          </p:nvPr>
        </p:nvGraphicFramePr>
        <p:xfrm>
          <a:off x="277369" y="4700120"/>
          <a:ext cx="8638224" cy="215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rate by region in 2018, 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60469"/>
              </p:ext>
            </p:extLst>
          </p:nvPr>
        </p:nvGraphicFramePr>
        <p:xfrm>
          <a:off x="176784" y="1322447"/>
          <a:ext cx="8967216" cy="537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1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 and remittances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930220"/>
              </p:ext>
            </p:extLst>
          </p:nvPr>
        </p:nvGraphicFramePr>
        <p:xfrm>
          <a:off x="155573" y="1333877"/>
          <a:ext cx="874141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GDP per capita (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KGS / person)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815745"/>
              </p:ext>
            </p:extLst>
          </p:nvPr>
        </p:nvGraphicFramePr>
        <p:xfrm>
          <a:off x="149478" y="1291966"/>
          <a:ext cx="8747507" cy="533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410200" y="1828800"/>
            <a:ext cx="0" cy="4445000"/>
          </a:xfrm>
          <a:prstGeom prst="line">
            <a:avLst/>
          </a:prstGeom>
          <a:ln w="38100" cap="rnd" cmpd="dbl">
            <a:solidFill>
              <a:srgbClr val="4F81BD"/>
            </a:solidFill>
            <a:prstDash val="sysDot"/>
            <a:miter lim="800000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385" y="716318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nominal GDP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31739"/>
              </p:ext>
            </p:extLst>
          </p:nvPr>
        </p:nvGraphicFramePr>
        <p:xfrm>
          <a:off x="300541" y="1424204"/>
          <a:ext cx="8602469" cy="505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180892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Nominal growth 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prstClr val="black"/>
                </a:solidFill>
              </a:rPr>
              <a:t>by </a:t>
            </a:r>
            <a:r>
              <a:rPr lang="en-US" b="1" dirty="0">
                <a:solidFill>
                  <a:prstClr val="black"/>
                </a:solidFill>
              </a:rPr>
              <a:t>2 times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STRATEGY FOR 2018-2040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774674"/>
            <a:ext cx="891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adapted SDGs into the country program documents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387" y="1390648"/>
            <a:ext cx="8964611" cy="4864100"/>
            <a:chOff x="179387" y="1390648"/>
            <a:chExt cx="8964611" cy="4864100"/>
          </a:xfrm>
        </p:grpSpPr>
        <p:pic>
          <p:nvPicPr>
            <p:cNvPr id="32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1" y="1390648"/>
              <a:ext cx="8866187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179387" y="4311648"/>
              <a:ext cx="3111500" cy="1943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goals, 169 tasks of the SDGs and 243 indicators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Inventory of the SDGs and their </a:t>
              </a:r>
              <a:r>
                <a:rPr lang="en-US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Incorporation into the national </a:t>
              </a:r>
              <a:r>
                <a:rPr lang="en-US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Monitoring and evaluation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198813" y="2727323"/>
              <a:ext cx="2973388" cy="19970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NDS of the KR until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2040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Program of the Government of the KR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(«</a:t>
              </a:r>
              <a:r>
                <a:rPr lang="en-US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Unity. Trust. Creation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»);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Sectoral programs (</a:t>
              </a:r>
              <a:r>
                <a:rPr lang="en-US" sz="1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Taza</a:t>
              </a: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-Suu)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 programs (growth points)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443662" y="4014786"/>
              <a:ext cx="2520950" cy="1871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Adapted activities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Adapted tasks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Adapted indicators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Стрелка углом 35"/>
            <p:cNvSpPr/>
            <p:nvPr/>
          </p:nvSpPr>
          <p:spPr>
            <a:xfrm>
              <a:off x="2046287" y="3448048"/>
              <a:ext cx="1152525" cy="863600"/>
            </a:xfrm>
            <a:prstGeom prst="bentArrow">
              <a:avLst>
                <a:gd name="adj1" fmla="val 32912"/>
                <a:gd name="adj2" fmla="val 25000"/>
                <a:gd name="adj3" fmla="val 25000"/>
                <a:gd name="adj4" fmla="val 338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Стрелка углом вверх 36"/>
            <p:cNvSpPr/>
            <p:nvPr/>
          </p:nvSpPr>
          <p:spPr>
            <a:xfrm rot="5400000">
              <a:off x="5503296" y="4685507"/>
              <a:ext cx="858838" cy="936625"/>
            </a:xfrm>
            <a:prstGeom prst="bentUpArrow">
              <a:avLst>
                <a:gd name="adj1" fmla="val 26990"/>
                <a:gd name="adj2" fmla="val 19030"/>
                <a:gd name="adj3" fmla="val 289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9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STRATEGY FOR 2018-2040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774674"/>
            <a:ext cx="891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and support for the transition 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 economy in the KR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66218" y="1918043"/>
            <a:ext cx="8431404" cy="4528795"/>
            <a:chOff x="1071563" y="1128713"/>
            <a:chExt cx="7962900" cy="5318125"/>
          </a:xfrm>
        </p:grpSpPr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1074738" y="1128713"/>
              <a:ext cx="2201862" cy="949325"/>
              <a:chOff x="443758" y="1572442"/>
              <a:chExt cx="2315701" cy="1011382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39098" y="1572442"/>
                <a:ext cx="2120361" cy="10113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"Green" </a:t>
                </a:r>
              </a:p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energy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50" name="Рисунок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58" y="1620983"/>
                <a:ext cx="934307" cy="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3525838" y="1139825"/>
              <a:ext cx="2255837" cy="947738"/>
              <a:chOff x="3525557" y="1593273"/>
              <a:chExt cx="1995045" cy="1011382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525557" y="1593273"/>
                <a:ext cx="1995045" cy="10113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"Green" </a:t>
                </a:r>
              </a:p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rural </a:t>
                </a:r>
              </a:p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economy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48" name="Рисунок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113" y="1645225"/>
                <a:ext cx="920455" cy="920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Группа 10"/>
            <p:cNvGrpSpPr>
              <a:grpSpLocks/>
            </p:cNvGrpSpPr>
            <p:nvPr/>
          </p:nvGrpSpPr>
          <p:grpSpPr bwMode="auto">
            <a:xfrm>
              <a:off x="6018213" y="1133475"/>
              <a:ext cx="2441575" cy="958850"/>
              <a:chOff x="343305" y="2964964"/>
              <a:chExt cx="2384181" cy="1032264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54156" y="2964964"/>
                <a:ext cx="2373330" cy="103226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</a:t>
                </a: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low emission</a:t>
                </a:r>
              </a:p>
              <a:p>
                <a:pPr lvl="0" algn="ct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transport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46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05" y="3022492"/>
                <a:ext cx="626525" cy="755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Группа 13"/>
            <p:cNvGrpSpPr>
              <a:grpSpLocks/>
            </p:cNvGrpSpPr>
            <p:nvPr/>
          </p:nvGrpSpPr>
          <p:grpSpPr bwMode="auto">
            <a:xfrm>
              <a:off x="2187575" y="2263775"/>
              <a:ext cx="2325688" cy="957263"/>
              <a:chOff x="3091434" y="2837868"/>
              <a:chExt cx="2394966" cy="1020038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091434" y="2837868"/>
                <a:ext cx="2394966" cy="102003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Sustainable</a:t>
                </a:r>
              </a:p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tourism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44" name="Рисунок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496" y="2936127"/>
                <a:ext cx="845062" cy="845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Группа 16"/>
            <p:cNvGrpSpPr>
              <a:grpSpLocks/>
            </p:cNvGrpSpPr>
            <p:nvPr/>
          </p:nvGrpSpPr>
          <p:grpSpPr bwMode="auto">
            <a:xfrm>
              <a:off x="4787900" y="2276475"/>
              <a:ext cx="2732088" cy="974725"/>
              <a:chOff x="5901956" y="1569040"/>
              <a:chExt cx="2489485" cy="1039089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5901956" y="1569040"/>
                <a:ext cx="2489485" cy="1039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"Green"</a:t>
                </a:r>
              </a:p>
              <a:p>
                <a:pPr lvl="0" algn="r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Industry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42" name="Рисунок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4621" y="164389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197100" y="3384550"/>
              <a:ext cx="2325688" cy="9826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r"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</a:t>
              </a: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"Green"</a:t>
              </a:r>
            </a:p>
            <a:p>
              <a:pPr lvl="0" algn="r">
                <a:defRPr/>
              </a:pP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cities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3" name="Рисунок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925" y="3462338"/>
              <a:ext cx="8826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4787900" y="3368675"/>
              <a:ext cx="2732088" cy="99853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r">
                <a:defRPr/>
              </a:pP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Waste </a:t>
              </a:r>
              <a:endPara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r"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5" name="Рисунок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538" y="3465513"/>
              <a:ext cx="949325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2234997" y="4545997"/>
              <a:ext cx="528933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Pct val="25000"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solidFill>
                      <a:srgbClr val="E7E6E6">
                        <a:lumMod val="50000"/>
                      </a:srgbClr>
                    </a:solidFill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Cabin"/>
                </a:rPr>
                <a:t>Поддержка процесса перехода к «зеленой» экономике в КР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71563" y="5157788"/>
              <a:ext cx="1868487" cy="12890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lvl="0"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Sustainable funding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8" name="Рисунок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5229225"/>
              <a:ext cx="557212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3059113" y="5165725"/>
              <a:ext cx="1917700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lvl="0"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Sustainable funding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0" name="Рисунок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788" y="5245100"/>
              <a:ext cx="652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154613" y="5153025"/>
              <a:ext cx="2009775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lvl="0" algn="r"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Enhancing the capacity and awareness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308850" y="5153025"/>
              <a:ext cx="1725613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lvl="0">
                <a:defRPr/>
              </a:pPr>
              <a:r>
                <a:rPr lang="en-US" sz="1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Sustainable Public Procurement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9" name="Рисунок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3" y="5254625"/>
              <a:ext cx="56515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Рисунок 3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5299075"/>
              <a:ext cx="3921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4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4" y="634910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parameters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 and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progosis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2020-2027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89348"/>
              </p:ext>
            </p:extLst>
          </p:nvPr>
        </p:nvGraphicFramePr>
        <p:xfrm>
          <a:off x="244427" y="1524000"/>
          <a:ext cx="8863352" cy="466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2532837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2661556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823724691"/>
                    </a:ext>
                  </a:extLst>
                </a:gridCol>
                <a:gridCol w="2078305">
                  <a:extLst>
                    <a:ext uri="{9D8B030D-6E8A-4147-A177-3AD203B41FA5}">
                      <a16:colId xmlns:a16="http://schemas.microsoft.com/office/drawing/2014/main" xmlns="" val="1028197303"/>
                    </a:ext>
                  </a:extLst>
                </a:gridCol>
              </a:tblGrid>
              <a:tr h="586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pre. fact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prognosis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prognosis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growth rate, in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7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including by sectors of economy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61579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Industry</a:t>
                      </a: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3266341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Rural economy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833064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Construction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629562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Services sector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634264"/>
                  </a:ext>
                </a:extLst>
              </a:tr>
              <a:tr h="3257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Contributions of sectors of the economy, in p.p.: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828757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Industry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818958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Rural economy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791296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Construction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645693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Services sector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802301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Inflation, in %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the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economic growth for 2019-2027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556043"/>
              </p:ext>
            </p:extLst>
          </p:nvPr>
        </p:nvGraphicFramePr>
        <p:xfrm>
          <a:off x="155574" y="1022719"/>
          <a:ext cx="8734426" cy="553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49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of economic sectors in the GDP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2019-2027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365058"/>
              </p:ext>
            </p:extLst>
          </p:nvPr>
        </p:nvGraphicFramePr>
        <p:xfrm>
          <a:off x="142564" y="1462437"/>
          <a:ext cx="8747436" cy="516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7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growth of the Kyrgyz Republic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2010-2018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5000" y="6160117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growth </a:t>
            </a:r>
            <a:r>
              <a:rPr lang="en-US" sz="16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Kyrgyz Republic in 2019 - 104.0%</a:t>
            </a:r>
            <a:endParaRPr kumimoji="0" lang="ky-KG" sz="16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xmlns="" id="{E6156FED-5414-1443-B667-B16105981593}"/>
              </a:ext>
            </a:extLst>
          </p:cNvPr>
          <p:cNvSpPr/>
          <p:nvPr/>
        </p:nvSpPr>
        <p:spPr>
          <a:xfrm rot="10800000">
            <a:off x="6010556" y="6004699"/>
            <a:ext cx="471949" cy="740193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455" y="5743854"/>
            <a:ext cx="19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736401"/>
            <a:ext cx="19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57800" y="1600200"/>
            <a:ext cx="0" cy="358342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5240" y="1285226"/>
          <a:ext cx="8991600" cy="47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33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changes in the economy of the Kyrgyz Republic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2018 - 2027 (in %)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78227"/>
              </p:ext>
            </p:extLst>
          </p:nvPr>
        </p:nvGraphicFramePr>
        <p:xfrm>
          <a:off x="22302" y="1462437"/>
          <a:ext cx="9169400" cy="530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57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inflation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2019-2027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708392"/>
              </p:ext>
            </p:extLst>
          </p:nvPr>
        </p:nvGraphicFramePr>
        <p:xfrm>
          <a:off x="155574" y="1473866"/>
          <a:ext cx="8607426" cy="50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5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POLICY PRIORITIES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575" y="761996"/>
            <a:ext cx="8807450" cy="4778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INCENTIVE MEASURES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575" y="1364446"/>
            <a:ext cx="4292600" cy="4778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RESERVES IDENTIFICATION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66285" y="1364446"/>
            <a:ext cx="4396740" cy="4778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ATTRACTING INVESTMENTS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ch.akmatbekov\Desktop\иконки\m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3" y="2057398"/>
            <a:ext cx="1066799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2762" y="3436117"/>
            <a:ext cx="1419225" cy="2947932"/>
            <a:chOff x="1476375" y="1962151"/>
            <a:chExt cx="1419225" cy="294793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Jerui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76375" y="2456244"/>
              <a:ext cx="1419225" cy="7905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Taldy-Bulak-Levoberezhny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Bozymchak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76375" y="3438523"/>
              <a:ext cx="1419225" cy="3952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Zhamgyr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476375" y="3971923"/>
              <a:ext cx="1419225" cy="3952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Ishtamberdi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476375" y="4514797"/>
              <a:ext cx="1419225" cy="3952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Kara-</a:t>
              </a:r>
              <a:r>
                <a:rPr lang="en-US" sz="12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Kazyk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027" name="Picture 3" descr="C:\Users\ch.akmatbekov\Desktop\иконки\TTL-Icon_N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129657"/>
            <a:ext cx="1493813" cy="9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607529" y="3436117"/>
            <a:ext cx="3336071" cy="2009772"/>
            <a:chOff x="1476375" y="1962151"/>
            <a:chExt cx="1500980" cy="200977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"China-Kyrgyzstan-Uzbekistan" Railway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476375" y="2509837"/>
              <a:ext cx="1500980" cy="3952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Balykchy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Kochkor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-Kara-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Keche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" Railway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476375" y="3040826"/>
              <a:ext cx="1419225" cy="39528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Aral-</a:t>
              </a:r>
              <a:r>
                <a:rPr lang="en-US" sz="1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Suusamyr</a:t>
              </a: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Highway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476375" y="3576637"/>
              <a:ext cx="1419225" cy="395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"Osh" International airport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029" name="Picture 5" descr="C:\Users\ch.akmatbekov\Desktop\иконки\power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14" y="2027434"/>
            <a:ext cx="1126726" cy="11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6239486" y="3444465"/>
            <a:ext cx="2723539" cy="1473961"/>
            <a:chOff x="1476375" y="1962151"/>
            <a:chExt cx="1419225" cy="147396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Kambarata-1 </a:t>
              </a:r>
              <a:endParaRPr lang="en-US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914400">
                <a:defRPr/>
              </a:pPr>
              <a:r>
                <a:rPr lang="en-US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Hydro 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Electric Power Station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476375" y="2509837"/>
              <a:ext cx="1419225" cy="39528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Upper-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Naryn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cascade of Hydro Electric Power Station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476375" y="3040826"/>
              <a:ext cx="1419225" cy="3952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Solar station (120 </a:t>
              </a:r>
              <a:r>
                <a:rPr lang="en-US" sz="1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mW</a:t>
              </a: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2607529" y="5988763"/>
            <a:ext cx="6355496" cy="3952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construction, reconstruction and rehabilitation of rural water supply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39486" y="5050603"/>
            <a:ext cx="2723539" cy="395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projects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the growth rate by sector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2019-2027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53636"/>
              </p:ext>
            </p:extLst>
          </p:nvPr>
        </p:nvGraphicFramePr>
        <p:xfrm>
          <a:off x="302398" y="1475726"/>
          <a:ext cx="8587601" cy="515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4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POLICY PRIORITIES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440" y="670704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development: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04133"/>
              </p:ext>
            </p:extLst>
          </p:nvPr>
        </p:nvGraphicFramePr>
        <p:xfrm>
          <a:off x="235584" y="1135411"/>
          <a:ext cx="8832215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PROSPECTS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size of the hidden and informal economy and measures to reduce it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C0A82B5D-E26E-4EF3-B5FA-FAA7F7D4FFAB}"/>
              </a:ext>
            </a:extLst>
          </p:cNvPr>
          <p:cNvSpPr/>
          <p:nvPr/>
        </p:nvSpPr>
        <p:spPr>
          <a:xfrm>
            <a:off x="990601" y="1473867"/>
            <a:ext cx="2912836" cy="8121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CA38FE07-4C39-431A-8E59-B9DCBCCEF3BD}"/>
              </a:ext>
            </a:extLst>
          </p:cNvPr>
          <p:cNvSpPr/>
          <p:nvPr/>
        </p:nvSpPr>
        <p:spPr>
          <a:xfrm>
            <a:off x="990600" y="2286000"/>
            <a:ext cx="2912837" cy="10332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23,6 %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B7355FED-CFBC-43A6-9485-22FF6434098A}"/>
              </a:ext>
            </a:extLst>
          </p:cNvPr>
          <p:cNvSpPr/>
          <p:nvPr/>
        </p:nvSpPr>
        <p:spPr>
          <a:xfrm>
            <a:off x="5318816" y="1473867"/>
            <a:ext cx="2758384" cy="8121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EC8F17B1-DECA-4A39-B4A2-B93FFA89AF3B}"/>
              </a:ext>
            </a:extLst>
          </p:cNvPr>
          <p:cNvSpPr/>
          <p:nvPr/>
        </p:nvSpPr>
        <p:spPr>
          <a:xfrm>
            <a:off x="5318815" y="2286000"/>
            <a:ext cx="2758385" cy="10332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15-18%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14800" y="2613464"/>
            <a:ext cx="990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3777" y="2010307"/>
            <a:ext cx="158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5% reduction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287" y="3425597"/>
            <a:ext cx="842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to reduce hidden and informal economies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9504000"/>
              </p:ext>
            </p:extLst>
          </p:nvPr>
        </p:nvGraphicFramePr>
        <p:xfrm>
          <a:off x="1828800" y="4131366"/>
          <a:ext cx="5882513" cy="25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82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40885"/>
            <a:ext cx="8497092" cy="773397"/>
          </a:xfrm>
        </p:spPr>
        <p:txBody>
          <a:bodyPr/>
          <a:lstStyle/>
          <a:p>
            <a:pPr algn="ctr"/>
            <a:r>
              <a:rPr lang="en-US" dirty="0"/>
              <a:t>Proposed measures for economic development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458" y="970008"/>
            <a:ext cx="5076202" cy="5768900"/>
          </a:xfrm>
        </p:spPr>
        <p:txBody>
          <a:bodyPr/>
          <a:lstStyle/>
          <a:p>
            <a:r>
              <a:rPr lang="en-US" sz="1500" b="1" dirty="0">
                <a:solidFill>
                  <a:schemeClr val="tx2"/>
                </a:solidFill>
              </a:rPr>
              <a:t>Issue of government bonds at the foreign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</a:rPr>
              <a:t>and domestic markets for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</a:rPr>
              <a:t>investment projects in the future </a:t>
            </a:r>
            <a:r>
              <a:rPr lang="ru-RU" sz="1500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                                                                                            </a:t>
            </a:r>
            <a:r>
              <a:rPr lang="en-US" sz="1200" b="1" dirty="0">
                <a:solidFill>
                  <a:schemeClr val="tx2"/>
                </a:solidFill>
              </a:rPr>
              <a:t>Japan: Debt to GDP </a:t>
            </a:r>
            <a:r>
              <a:rPr lang="en-US" sz="1200" b="1" dirty="0" smtClean="0">
                <a:solidFill>
                  <a:schemeClr val="tx2"/>
                </a:solidFill>
              </a:rPr>
              <a:t>– 250 %</a:t>
            </a:r>
            <a:endParaRPr lang="ru-RU" sz="400" b="1" dirty="0" smtClean="0">
              <a:solidFill>
                <a:schemeClr val="tx2"/>
              </a:solidFill>
            </a:endParaRPr>
          </a:p>
          <a:p>
            <a:pPr indent="1588"/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Issue of bonds on the domestic market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indent="1588"/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Promotion of synthetic bonds</a:t>
            </a:r>
          </a:p>
          <a:p>
            <a:pPr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at </a:t>
            </a:r>
            <a:r>
              <a:rPr lang="en-US" sz="1500" b="1" dirty="0">
                <a:solidFill>
                  <a:schemeClr val="tx2"/>
                </a:solidFill>
              </a:rPr>
              <a:t>the external market with</a:t>
            </a:r>
          </a:p>
          <a:p>
            <a:pPr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 development </a:t>
            </a:r>
            <a:r>
              <a:rPr lang="en-US" sz="1500" b="1" dirty="0">
                <a:solidFill>
                  <a:schemeClr val="tx2"/>
                </a:solidFill>
              </a:rPr>
              <a:t>partners (ADB, IFC, etc.)</a:t>
            </a:r>
            <a:r>
              <a:rPr lang="ru-RU" sz="1500" dirty="0" smtClean="0">
                <a:solidFill>
                  <a:schemeClr val="tx2"/>
                </a:solidFill>
              </a:rPr>
              <a:t>)</a:t>
            </a:r>
          </a:p>
          <a:p>
            <a:pPr marL="347663" indent="-171450"/>
            <a:r>
              <a:rPr lang="en-US" sz="1500" b="1" dirty="0">
                <a:solidFill>
                  <a:schemeClr val="tx2"/>
                </a:solidFill>
              </a:rPr>
              <a:t>People's IPO</a:t>
            </a:r>
            <a:endParaRPr lang="en-US" sz="1500" b="1" dirty="0" smtClean="0">
              <a:solidFill>
                <a:schemeClr val="tx2"/>
              </a:solidFill>
            </a:endParaRPr>
          </a:p>
          <a:p>
            <a:pPr indent="0">
              <a:buNone/>
            </a:pPr>
            <a:endParaRPr lang="ru-RU" sz="600" dirty="0" smtClean="0">
              <a:solidFill>
                <a:schemeClr val="tx2"/>
              </a:solidFill>
            </a:endParaRPr>
          </a:p>
          <a:p>
            <a:r>
              <a:rPr lang="en-US" sz="1500" b="1" dirty="0" smtClean="0">
                <a:solidFill>
                  <a:schemeClr val="tx2"/>
                </a:solidFill>
              </a:rPr>
              <a:t>Activate the </a:t>
            </a:r>
            <a:r>
              <a:rPr lang="en-US" sz="1500" b="1" dirty="0">
                <a:solidFill>
                  <a:schemeClr val="tx2"/>
                </a:solidFill>
              </a:rPr>
              <a:t>Stock </a:t>
            </a:r>
            <a:r>
              <a:rPr lang="en-US" sz="1500" b="1" dirty="0" smtClean="0">
                <a:solidFill>
                  <a:schemeClr val="tx2"/>
                </a:solidFill>
              </a:rPr>
              <a:t>Market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 through implementation of at least 10%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smtClean="0">
                <a:solidFill>
                  <a:schemeClr val="tx2"/>
                </a:solidFill>
              </a:rPr>
              <a:t>   state-owned </a:t>
            </a:r>
            <a:r>
              <a:rPr lang="en-US" sz="1500" b="1" dirty="0">
                <a:solidFill>
                  <a:schemeClr val="tx2"/>
                </a:solidFill>
              </a:rPr>
              <a:t>shares in the Credit Stock Exchange</a:t>
            </a:r>
            <a:r>
              <a:rPr lang="ru-RU" sz="1500" b="1" dirty="0" smtClean="0">
                <a:solidFill>
                  <a:schemeClr val="tx2"/>
                </a:solidFill>
              </a:rPr>
              <a:t>;</a:t>
            </a:r>
            <a:endParaRPr lang="ru-RU" sz="1500" b="1" dirty="0">
              <a:solidFill>
                <a:schemeClr val="tx2"/>
              </a:solidFill>
            </a:endParaRPr>
          </a:p>
          <a:p>
            <a:endParaRPr lang="ky-KG" sz="200" dirty="0" smtClean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Effective use </a:t>
            </a:r>
            <a:r>
              <a:rPr lang="en-US" sz="1500" b="1" dirty="0" smtClean="0">
                <a:solidFill>
                  <a:schemeClr val="tx2"/>
                </a:solidFill>
              </a:rPr>
              <a:t>of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smtClean="0">
                <a:solidFill>
                  <a:schemeClr val="tx2"/>
                </a:solidFill>
              </a:rPr>
              <a:t>    Social </a:t>
            </a:r>
            <a:r>
              <a:rPr lang="en-US" sz="1500" b="1" dirty="0">
                <a:solidFill>
                  <a:schemeClr val="tx2"/>
                </a:solidFill>
              </a:rPr>
              <a:t>Fund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Mobilizing the internal and external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 capital </a:t>
            </a:r>
            <a:r>
              <a:rPr lang="en-US" sz="1500" b="1" dirty="0">
                <a:solidFill>
                  <a:schemeClr val="tx2"/>
                </a:solidFill>
              </a:rPr>
              <a:t>of the state property </a:t>
            </a:r>
            <a:r>
              <a:rPr lang="en-US" sz="1500" b="1" dirty="0" smtClean="0">
                <a:solidFill>
                  <a:schemeClr val="tx2"/>
                </a:solidFill>
              </a:rPr>
              <a:t>objects: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smtClean="0">
                <a:solidFill>
                  <a:schemeClr val="tx2"/>
                </a:solidFill>
              </a:rPr>
              <a:t>   asset </a:t>
            </a:r>
            <a:r>
              <a:rPr lang="en-US" sz="1500" b="1" dirty="0">
                <a:solidFill>
                  <a:schemeClr val="tx2"/>
                </a:solidFill>
              </a:rPr>
              <a:t>management,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 PPP </a:t>
            </a:r>
            <a:r>
              <a:rPr lang="en-US" sz="1500" b="1" dirty="0">
                <a:solidFill>
                  <a:schemeClr val="tx2"/>
                </a:solidFill>
              </a:rPr>
              <a:t>and privatization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00" b="1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Improve human capital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by </a:t>
            </a:r>
            <a:r>
              <a:rPr lang="en-US" sz="1500" b="1" dirty="0">
                <a:solidFill>
                  <a:schemeClr val="tx2"/>
                </a:solidFill>
              </a:rPr>
              <a:t>the reforms in education: vocational schools and </a:t>
            </a:r>
            <a:endParaRPr lang="en-US" sz="15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2"/>
                </a:solidFill>
              </a:rPr>
              <a:t>   universities, PPP </a:t>
            </a:r>
            <a:r>
              <a:rPr lang="en-US" sz="1500" b="1" dirty="0">
                <a:solidFill>
                  <a:schemeClr val="tx2"/>
                </a:solidFill>
              </a:rPr>
              <a:t>and asset management</a:t>
            </a:r>
            <a:r>
              <a:rPr lang="ru-RU" sz="1500" b="1" dirty="0" smtClean="0">
                <a:solidFill>
                  <a:schemeClr val="tx2"/>
                </a:solidFill>
              </a:rPr>
              <a:t>.</a:t>
            </a:r>
            <a:endParaRPr lang="ru-RU" sz="1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5079617" y="1146048"/>
            <a:ext cx="3972647" cy="5575427"/>
          </a:xfrm>
        </p:spPr>
        <p:txBody>
          <a:bodyPr/>
          <a:lstStyle/>
          <a:p>
            <a:r>
              <a:rPr lang="en-US" b="1" dirty="0">
                <a:solidFill>
                  <a:srgbClr val="373545"/>
                </a:solidFill>
              </a:rPr>
              <a:t>Release</a:t>
            </a:r>
            <a:r>
              <a:rPr lang="en-US" dirty="0">
                <a:solidFill>
                  <a:srgbClr val="373545"/>
                </a:solidFill>
              </a:rPr>
              <a:t> of </a:t>
            </a:r>
            <a:r>
              <a:rPr lang="en-US" b="1" dirty="0">
                <a:solidFill>
                  <a:srgbClr val="00B050"/>
                </a:solidFill>
              </a:rPr>
              <a:t>"green bonds" </a:t>
            </a:r>
            <a:r>
              <a:rPr lang="en-US" dirty="0">
                <a:solidFill>
                  <a:srgbClr val="373545"/>
                </a:solidFill>
              </a:rPr>
              <a:t>- debt instrument to finance </a:t>
            </a:r>
            <a:r>
              <a:rPr lang="en-US" b="1" dirty="0">
                <a:solidFill>
                  <a:srgbClr val="00B050"/>
                </a:solidFill>
              </a:rPr>
              <a:t>environmental, energy-efficient and low-carbon </a:t>
            </a:r>
            <a:r>
              <a:rPr lang="en-US" dirty="0">
                <a:solidFill>
                  <a:srgbClr val="373545"/>
                </a:solidFill>
              </a:rPr>
              <a:t>projects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ky-KG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srgbClr val="373545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373545"/>
                </a:solidFill>
              </a:rPr>
              <a:t>Transition to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373545"/>
                </a:solidFill>
              </a:rPr>
              <a:t>ecologically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373545"/>
                </a:solidFill>
              </a:rPr>
              <a:t>s</a:t>
            </a:r>
            <a:r>
              <a:rPr lang="en-US" b="1" dirty="0" smtClean="0">
                <a:solidFill>
                  <a:srgbClr val="373545"/>
                </a:solidFill>
              </a:rPr>
              <a:t>table</a:t>
            </a:r>
            <a:endParaRPr lang="en-US" b="1" dirty="0">
              <a:solidFill>
                <a:srgbClr val="373545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373545"/>
                </a:solidFill>
              </a:rPr>
              <a:t>Economy </a:t>
            </a:r>
            <a:r>
              <a:rPr lang="en-US" dirty="0">
                <a:solidFill>
                  <a:srgbClr val="373545"/>
                </a:solidFill>
              </a:rPr>
              <a:t>and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373545"/>
                </a:solidFill>
              </a:rPr>
              <a:t>sustainable</a:t>
            </a:r>
            <a:endParaRPr lang="en-US" b="1" dirty="0">
              <a:solidFill>
                <a:srgbClr val="373545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373545"/>
                </a:solidFill>
              </a:rPr>
              <a:t>d</a:t>
            </a:r>
            <a:r>
              <a:rPr lang="en-US" dirty="0" smtClean="0">
                <a:solidFill>
                  <a:srgbClr val="373545"/>
                </a:solidFill>
              </a:rPr>
              <a:t>evelopment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/>
          <a:stretch/>
        </p:blipFill>
        <p:spPr bwMode="auto">
          <a:xfrm>
            <a:off x="6377048" y="2663038"/>
            <a:ext cx="2675215" cy="103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098" b="4731"/>
          <a:stretch/>
        </p:blipFill>
        <p:spPr bwMode="auto">
          <a:xfrm>
            <a:off x="6753446" y="4136164"/>
            <a:ext cx="2298818" cy="241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 bwMode="auto">
          <a:xfrm>
            <a:off x="6987321" y="3749289"/>
            <a:ext cx="324740" cy="386875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94647" y="970007"/>
            <a:ext cx="1574270" cy="2989127"/>
            <a:chOff x="3428257" y="1146048"/>
            <a:chExt cx="1632015" cy="289057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3"/>
            <a:stretch/>
          </p:blipFill>
          <p:spPr bwMode="auto">
            <a:xfrm>
              <a:off x="3428257" y="1146048"/>
              <a:ext cx="1632015" cy="75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57" y="2369287"/>
              <a:ext cx="1632015" cy="8976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57" y="3325962"/>
              <a:ext cx="1539439" cy="71065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21" y="4227615"/>
            <a:ext cx="1603646" cy="106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21" y="5172674"/>
            <a:ext cx="1500188" cy="10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6301" r="14775" b="7817"/>
          <a:stretch/>
        </p:blipFill>
        <p:spPr bwMode="auto">
          <a:xfrm>
            <a:off x="5260769" y="2663038"/>
            <a:ext cx="1116279" cy="10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506093" y="2964404"/>
            <a:ext cx="1015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THE ATTENTION</a:t>
            </a:r>
            <a:r>
              <a:rPr kumimoji="0" lang="ru-RU" sz="3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C:\Documents and Settings\Batyrbekova\Мои документы\ReceivedFiles\11-2 Абдекиров Алмаз +5030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0"/>
            <a:ext cx="74261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1430" y="617537"/>
            <a:ext cx="915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GDP growth of the Kyrgyz Republic against the background of the development of the world economy and EAEC countries for 2010-2018 and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in 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564371"/>
              </p:ext>
            </p:extLst>
          </p:nvPr>
        </p:nvGraphicFramePr>
        <p:xfrm>
          <a:off x="228601" y="1600200"/>
          <a:ext cx="875395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15938"/>
              </p:ext>
            </p:extLst>
          </p:nvPr>
        </p:nvGraphicFramePr>
        <p:xfrm>
          <a:off x="102457" y="4267200"/>
          <a:ext cx="891368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9600" y="4267200"/>
            <a:ext cx="8077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changes in the economy of the Kyrgyz Republic 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2010-2018, and expected in 2019 (in %)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6118"/>
              </p:ext>
            </p:extLst>
          </p:nvPr>
        </p:nvGraphicFramePr>
        <p:xfrm>
          <a:off x="76200" y="1473867"/>
          <a:ext cx="8915400" cy="523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inflation in the Kyrgyz Republic in 2010-2018, 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in 2019 (in %)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53313"/>
              </p:ext>
            </p:extLst>
          </p:nvPr>
        </p:nvGraphicFramePr>
        <p:xfrm>
          <a:off x="304799" y="1462436"/>
          <a:ext cx="8588249" cy="52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472" y="702776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trade turnover of the Kyrgyz Republic in 2010-2018,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millions of US dollars)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" y="1552574"/>
          <a:ext cx="91440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Dynamics of changes in the budget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deficit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2010-2018,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expected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2019 (in %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GDP)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00186"/>
              </p:ext>
            </p:extLst>
          </p:nvPr>
        </p:nvGraphicFramePr>
        <p:xfrm>
          <a:off x="228600" y="1059596"/>
          <a:ext cx="8763000" cy="556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8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362" y="152400"/>
            <a:ext cx="85344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Dynamics of changes in the level of external debt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2010-2018,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(in % of GDP)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12949"/>
              </p:ext>
            </p:extLst>
          </p:nvPr>
        </p:nvGraphicFramePr>
        <p:xfrm>
          <a:off x="228600" y="1059596"/>
          <a:ext cx="8763000" cy="556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1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to the economy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2010-2018, and during 9 months of 2019 (in millions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55574" y="1393930"/>
          <a:ext cx="8763000" cy="22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3591" y="365590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of changes in interest rates on loans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2010-2018, and during 9 months of 2019 (%)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155574" y="4443727"/>
          <a:ext cx="8763000" cy="196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Левая фигурная скобка 15"/>
          <p:cNvSpPr/>
          <p:nvPr/>
        </p:nvSpPr>
        <p:spPr>
          <a:xfrm rot="16200000">
            <a:off x="2518254" y="4425811"/>
            <a:ext cx="244914" cy="3886200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697443" y="4425811"/>
            <a:ext cx="244914" cy="3886200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675510" y="6491368"/>
            <a:ext cx="1930401" cy="3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19,32 %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5945186" y="6463064"/>
            <a:ext cx="1930401" cy="3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16,59 %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resentationLoad">
  <a:themeElements>
    <a:clrScheme name="Другая 1">
      <a:dk1>
        <a:srgbClr val="3494BA"/>
      </a:dk1>
      <a:lt1>
        <a:sysClr val="window" lastClr="FFFFFF"/>
      </a:lt1>
      <a:dk2>
        <a:srgbClr val="373545"/>
      </a:dk2>
      <a:lt2>
        <a:srgbClr val="CEDBE6"/>
      </a:lt2>
      <a:accent1>
        <a:srgbClr val="D4EAF3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F7E2C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6125</TotalTime>
  <Words>1191</Words>
  <Application>Microsoft Office PowerPoint</Application>
  <PresentationFormat>Экран (4:3)</PresentationFormat>
  <Paragraphs>370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Метрополия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PresentationLoad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Proposed measures for economic development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Profleader</cp:lastModifiedBy>
  <cp:revision>562</cp:revision>
  <cp:lastPrinted>2019-07-18T09:12:31Z</cp:lastPrinted>
  <dcterms:created xsi:type="dcterms:W3CDTF">2018-11-26T04:54:54Z</dcterms:created>
  <dcterms:modified xsi:type="dcterms:W3CDTF">2019-11-18T05:32:04Z</dcterms:modified>
</cp:coreProperties>
</file>